
<file path=[Content_Types].xml><?xml version="1.0" encoding="utf-8"?>
<Types xmlns="http://schemas.openxmlformats.org/package/2006/content-types">
  <Default Extension="png" ContentType="image/png"/>
  <Default Extension="jfif" ContentType="image/jpe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7" r:id="rId2"/>
    <p:sldId id="307" r:id="rId3"/>
    <p:sldId id="359" r:id="rId4"/>
    <p:sldId id="308" r:id="rId5"/>
    <p:sldId id="360" r:id="rId6"/>
    <p:sldId id="361" r:id="rId7"/>
    <p:sldId id="362" r:id="rId8"/>
    <p:sldId id="364" r:id="rId9"/>
    <p:sldId id="363" r:id="rId10"/>
    <p:sldId id="372" r:id="rId11"/>
    <p:sldId id="374" r:id="rId12"/>
    <p:sldId id="412" r:id="rId13"/>
    <p:sldId id="413" r:id="rId14"/>
    <p:sldId id="375" r:id="rId15"/>
    <p:sldId id="430" r:id="rId16"/>
    <p:sldId id="429" r:id="rId17"/>
    <p:sldId id="380" r:id="rId18"/>
    <p:sldId id="379" r:id="rId19"/>
    <p:sldId id="376" r:id="rId20"/>
    <p:sldId id="302" r:id="rId21"/>
    <p:sldId id="433" r:id="rId22"/>
    <p:sldId id="378" r:id="rId23"/>
    <p:sldId id="310" r:id="rId24"/>
    <p:sldId id="273" r:id="rId25"/>
    <p:sldId id="305" r:id="rId26"/>
    <p:sldId id="293" r:id="rId27"/>
    <p:sldId id="434" r:id="rId28"/>
    <p:sldId id="304" r:id="rId29"/>
    <p:sldId id="311" r:id="rId30"/>
    <p:sldId id="397" r:id="rId31"/>
    <p:sldId id="396" r:id="rId32"/>
    <p:sldId id="398" r:id="rId33"/>
    <p:sldId id="399" r:id="rId34"/>
    <p:sldId id="404" r:id="rId35"/>
    <p:sldId id="406" r:id="rId36"/>
    <p:sldId id="407" r:id="rId37"/>
    <p:sldId id="408" r:id="rId38"/>
    <p:sldId id="383" r:id="rId39"/>
    <p:sldId id="425" r:id="rId40"/>
    <p:sldId id="427" r:id="rId41"/>
    <p:sldId id="428" r:id="rId42"/>
    <p:sldId id="313" r:id="rId43"/>
    <p:sldId id="389" r:id="rId44"/>
    <p:sldId id="423" r:id="rId45"/>
    <p:sldId id="422" r:id="rId46"/>
    <p:sldId id="416" r:id="rId47"/>
    <p:sldId id="424" r:id="rId48"/>
    <p:sldId id="431" r:id="rId49"/>
    <p:sldId id="274" r:id="rId50"/>
    <p:sldId id="306" r:id="rId51"/>
    <p:sldId id="369" r:id="rId52"/>
    <p:sldId id="371" r:id="rId53"/>
    <p:sldId id="432" r:id="rId54"/>
    <p:sldId id="421" r:id="rId55"/>
  </p:sldIdLst>
  <p:sldSz cx="9144000" cy="6858000" type="screen4x3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  <a:srgbClr val="FF9900"/>
    <a:srgbClr val="D890EE"/>
    <a:srgbClr val="381E3C"/>
    <a:srgbClr val="C1E4FF"/>
    <a:srgbClr val="79C6FF"/>
    <a:srgbClr val="33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67" autoAdjust="0"/>
    <p:restoredTop sz="96192" autoAdjust="0"/>
  </p:normalViewPr>
  <p:slideViewPr>
    <p:cSldViewPr snapToGrid="0" snapToObjects="1">
      <p:cViewPr varScale="1">
        <p:scale>
          <a:sx n="89" d="100"/>
          <a:sy n="89" d="100"/>
        </p:scale>
        <p:origin x="747" y="55"/>
      </p:cViewPr>
      <p:guideLst>
        <p:guide orient="horz" pos="2160"/>
        <p:guide pos="290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7AA6C5-A0A2-4BE5-99AA-14979CB5C63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18648D-81DD-4169-A274-751BF04ED1BE}">
      <dgm:prSet phldrT="[Text]" custT="1"/>
      <dgm:spPr/>
      <dgm:t>
        <a:bodyPr/>
        <a:lstStyle/>
        <a:p>
          <a:r>
            <a:rPr lang="en-US" sz="2800" b="1" dirty="0" smtClean="0">
              <a:latin typeface="+mn-lt"/>
            </a:rPr>
            <a:t>Constraints</a:t>
          </a:r>
          <a:endParaRPr lang="en-US" sz="2800" b="1" dirty="0">
            <a:latin typeface="+mn-lt"/>
          </a:endParaRPr>
        </a:p>
      </dgm:t>
    </dgm:pt>
    <dgm:pt modelId="{A88A9E52-814C-430A-A5E2-3ABC4DDDEC75}" type="parTrans" cxnId="{DAEC87F3-F6CB-4984-B8AD-96B4C79EC9F0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6D6B1E01-D317-4EF9-BC68-FF8F4C43CB17}" type="sibTrans" cxnId="{DAEC87F3-F6CB-4984-B8AD-96B4C79EC9F0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BA77965C-FDD5-4827-8F1D-2808B74BCE6A}">
      <dgm:prSet phldrT="[Text]" custT="1"/>
      <dgm:spPr/>
      <dgm:t>
        <a:bodyPr/>
        <a:lstStyle/>
        <a:p>
          <a:r>
            <a:rPr lang="en-US" sz="1800" dirty="0" smtClean="0">
              <a:solidFill>
                <a:schemeClr val="accent5"/>
              </a:solidFill>
              <a:latin typeface="+mn-lt"/>
            </a:rPr>
            <a:t>A limiting factor that affects the execution of a project or process.</a:t>
          </a:r>
          <a:endParaRPr lang="en-US" sz="1800" dirty="0">
            <a:solidFill>
              <a:schemeClr val="accent5"/>
            </a:solidFill>
            <a:latin typeface="+mn-lt"/>
          </a:endParaRPr>
        </a:p>
      </dgm:t>
    </dgm:pt>
    <dgm:pt modelId="{B7CA9ACA-D7E0-4760-8155-1A4CD68405EC}" type="parTrans" cxnId="{1B282A36-D6DD-472C-9D1A-58A2305C194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809D81D3-ACEB-404A-90A3-94F2885FEE10}" type="sibTrans" cxnId="{1B282A36-D6DD-472C-9D1A-58A2305C194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B84B310A-7D50-439C-81EE-81400D82D0B6}">
      <dgm:prSet phldrT="[Text]" custT="1"/>
      <dgm:spPr/>
      <dgm:t>
        <a:bodyPr/>
        <a:lstStyle/>
        <a:p>
          <a:r>
            <a:rPr lang="en-US" sz="2800" b="1" u="none" dirty="0" smtClean="0">
              <a:solidFill>
                <a:schemeClr val="bg1"/>
              </a:solidFill>
              <a:latin typeface="+mn-lt"/>
            </a:rPr>
            <a:t>Critical Path</a:t>
          </a:r>
          <a:endParaRPr lang="en-US" sz="2800" b="1" u="none" dirty="0">
            <a:solidFill>
              <a:schemeClr val="bg1"/>
            </a:solidFill>
            <a:latin typeface="+mn-lt"/>
          </a:endParaRPr>
        </a:p>
      </dgm:t>
    </dgm:pt>
    <dgm:pt modelId="{FE843211-DCA5-4D3E-B052-AFFD88011EB7}" type="parTrans" cxnId="{58050DF3-35CB-47B2-B4DF-AD1BBA56A34F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4F8887C0-C269-4CCD-9D08-37169CA82F77}" type="sibTrans" cxnId="{58050DF3-35CB-47B2-B4DF-AD1BBA56A34F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89427513-CA1E-4D6A-A8B5-BEB0E12AFE06}">
      <dgm:prSet phldrT="[Text]" custT="1"/>
      <dgm:spPr/>
      <dgm:t>
        <a:bodyPr/>
        <a:lstStyle/>
        <a:p>
          <a:r>
            <a:rPr lang="en-US" sz="1800" dirty="0" smtClean="0">
              <a:solidFill>
                <a:schemeClr val="accent5"/>
              </a:solidFill>
              <a:latin typeface="+mn-lt"/>
            </a:rPr>
            <a:t>The sequence of project activities which add up to the longest overall duration. This determines the shortest time to complete the project.</a:t>
          </a:r>
          <a:endParaRPr lang="en-US" sz="1800" dirty="0">
            <a:solidFill>
              <a:schemeClr val="accent5"/>
            </a:solidFill>
            <a:latin typeface="+mn-lt"/>
          </a:endParaRPr>
        </a:p>
      </dgm:t>
    </dgm:pt>
    <dgm:pt modelId="{29A69515-AB1C-4A6C-8B4E-2F06702FECCF}" type="parTrans" cxnId="{3CF5D5BC-72D5-40D9-A48D-2B09F8C28F59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A314CE22-523C-4381-B509-9FE86A1C3E29}" type="sibTrans" cxnId="{3CF5D5BC-72D5-40D9-A48D-2B09F8C28F59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15000BAB-07DE-48B3-909D-4D007FC4C1EF}">
      <dgm:prSet phldrT="[Text]"/>
      <dgm:spPr/>
      <dgm:t>
        <a:bodyPr/>
        <a:lstStyle/>
        <a:p>
          <a:r>
            <a:rPr lang="en-US" b="1" u="none" dirty="0" smtClean="0">
              <a:solidFill>
                <a:schemeClr val="bg1"/>
              </a:solidFill>
              <a:latin typeface="+mn-lt"/>
            </a:rPr>
            <a:t>Decomposition</a:t>
          </a:r>
          <a:endParaRPr lang="en-US" u="none" dirty="0">
            <a:solidFill>
              <a:schemeClr val="bg1"/>
            </a:solidFill>
            <a:latin typeface="+mn-lt"/>
          </a:endParaRPr>
        </a:p>
      </dgm:t>
    </dgm:pt>
    <dgm:pt modelId="{55FD624A-0AC5-4B93-80C0-97F7ADF0628A}" type="parTrans" cxnId="{22D3B82C-3F1B-48FA-B5E4-012C35604C84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681ABEBA-1637-4425-95A4-ABB58C7F554A}" type="sibTrans" cxnId="{22D3B82C-3F1B-48FA-B5E4-012C35604C84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44E2EE42-335D-4C78-9754-F90C52A987AA}">
      <dgm:prSet phldrT="[Text]" custT="1"/>
      <dgm:spPr/>
      <dgm:t>
        <a:bodyPr/>
        <a:lstStyle/>
        <a:p>
          <a:r>
            <a:rPr lang="en-US" sz="1800" dirty="0" smtClean="0">
              <a:solidFill>
                <a:schemeClr val="accent5"/>
              </a:solidFill>
              <a:latin typeface="+mn-lt"/>
            </a:rPr>
            <a:t>The process of subdividing project deliverables and project work into smaller, more manageable components.</a:t>
          </a:r>
          <a:endParaRPr lang="en-US" sz="1800" dirty="0">
            <a:solidFill>
              <a:schemeClr val="accent5"/>
            </a:solidFill>
            <a:latin typeface="+mn-lt"/>
          </a:endParaRPr>
        </a:p>
      </dgm:t>
    </dgm:pt>
    <dgm:pt modelId="{451591E7-594F-43FA-AB5C-256FF508D402}" type="parTrans" cxnId="{E120B050-7FAF-4CBF-A9EB-2D9AA0C2CED9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85D7154F-E053-41D6-A169-C1026802A222}" type="sibTrans" cxnId="{E120B050-7FAF-4CBF-A9EB-2D9AA0C2CED9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618C6044-8EF8-415D-B4E8-DA560AB2D160}">
      <dgm:prSet phldrT="[Text]"/>
      <dgm:spPr/>
      <dgm:t>
        <a:bodyPr/>
        <a:lstStyle/>
        <a:p>
          <a:r>
            <a:rPr lang="en-US" b="1" dirty="0" smtClean="0">
              <a:solidFill>
                <a:schemeClr val="bg1"/>
              </a:solidFill>
              <a:latin typeface="+mn-lt"/>
            </a:rPr>
            <a:t>Deliverable</a:t>
          </a:r>
          <a:endParaRPr lang="en-US" b="1" dirty="0">
            <a:solidFill>
              <a:schemeClr val="bg1"/>
            </a:solidFill>
            <a:latin typeface="+mn-lt"/>
          </a:endParaRPr>
        </a:p>
      </dgm:t>
    </dgm:pt>
    <dgm:pt modelId="{926B1E7C-A2ED-4E59-9BCF-190A9D3B4C6D}" type="parTrans" cxnId="{8AA280E3-BCF7-47D6-BCCC-9DA955126497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F2952D06-F27B-48CC-A0C4-C8999CE3D17B}" type="sibTrans" cxnId="{8AA280E3-BCF7-47D6-BCCC-9DA955126497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EB052D37-9F9F-4C8B-AB3F-1D0F8350B400}">
      <dgm:prSet phldrT="[Text]" custT="1"/>
      <dgm:spPr/>
      <dgm:t>
        <a:bodyPr/>
        <a:lstStyle/>
        <a:p>
          <a:r>
            <a:rPr lang="en-US" sz="1800" dirty="0" smtClean="0">
              <a:solidFill>
                <a:schemeClr val="accent5"/>
              </a:solidFill>
              <a:latin typeface="+mn-lt"/>
            </a:rPr>
            <a:t>Any unique and verifiable product, result, or capability to perform a service that is required to produce a process, phase, or project.</a:t>
          </a:r>
          <a:endParaRPr lang="en-US" sz="1800" dirty="0">
            <a:solidFill>
              <a:schemeClr val="accent5"/>
            </a:solidFill>
            <a:latin typeface="+mn-lt"/>
          </a:endParaRPr>
        </a:p>
      </dgm:t>
    </dgm:pt>
    <dgm:pt modelId="{ACAE0159-F52E-4F18-BA8A-28ADB934B412}" type="parTrans" cxnId="{5E9FCB49-9192-4D25-A08A-0C0976EAC408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DCEABC8F-F972-4907-A82D-307FED555E18}" type="sibTrans" cxnId="{5E9FCB49-9192-4D25-A08A-0C0976EAC408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4DDA7C1B-D195-4C15-9D42-FF5D118EE4A7}">
      <dgm:prSet phldrT="[Text]"/>
      <dgm:spPr/>
      <dgm:t>
        <a:bodyPr/>
        <a:lstStyle/>
        <a:p>
          <a:r>
            <a:rPr lang="en-US" b="1" dirty="0" smtClean="0">
              <a:latin typeface="+mn-lt"/>
            </a:rPr>
            <a:t>Duration</a:t>
          </a:r>
          <a:endParaRPr lang="en-US" b="1" dirty="0">
            <a:latin typeface="+mn-lt"/>
          </a:endParaRPr>
        </a:p>
      </dgm:t>
    </dgm:pt>
    <dgm:pt modelId="{204888BB-9FC5-4FB3-A1F0-FB8DA1476E2E}" type="parTrans" cxnId="{6F09ACD6-CA32-4942-A859-738F1726C342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2EFB40AD-58FF-4870-9C47-10C0E9E99547}" type="sibTrans" cxnId="{6F09ACD6-CA32-4942-A859-738F1726C342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40908D7E-2EC8-49FB-8BD2-6F96B96521E8}">
      <dgm:prSet phldrT="[Text]" custT="1"/>
      <dgm:spPr/>
      <dgm:t>
        <a:bodyPr/>
        <a:lstStyle/>
        <a:p>
          <a:r>
            <a:rPr lang="en-US" sz="1800" dirty="0" smtClean="0">
              <a:solidFill>
                <a:schemeClr val="accent5"/>
              </a:solidFill>
              <a:latin typeface="+mn-lt"/>
            </a:rPr>
            <a:t>The total number of work periods required to complete a schedule activity or work breakdown structure component.</a:t>
          </a:r>
          <a:endParaRPr lang="en-US" sz="1800" dirty="0">
            <a:solidFill>
              <a:schemeClr val="accent5"/>
            </a:solidFill>
            <a:latin typeface="+mn-lt"/>
          </a:endParaRPr>
        </a:p>
      </dgm:t>
    </dgm:pt>
    <dgm:pt modelId="{308525B6-AD41-4CBA-A415-8D2120A75C50}" type="parTrans" cxnId="{4153BDA0-EFC3-4E63-9E20-B1D7C45F1675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46D2E021-81FC-4441-9115-18418739D549}" type="sibTrans" cxnId="{4153BDA0-EFC3-4E63-9E20-B1D7C45F1675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0E70E506-EC55-49DB-BF75-15D832C47A67}" type="pres">
      <dgm:prSet presAssocID="{8B7AA6C5-A0A2-4BE5-99AA-14979CB5C63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EA27D13-5D36-46D8-A381-24D092790165}" type="pres">
      <dgm:prSet presAssocID="{9118648D-81DD-4169-A274-751BF04ED1BE}" presName="linNode" presStyleCnt="0"/>
      <dgm:spPr/>
    </dgm:pt>
    <dgm:pt modelId="{43AD6177-FABB-424C-9DEB-4856EBAEA38F}" type="pres">
      <dgm:prSet presAssocID="{9118648D-81DD-4169-A274-751BF04ED1BE}" presName="parentText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4806EE-1F6B-4FB5-AC6C-3E5EEADF271C}" type="pres">
      <dgm:prSet presAssocID="{9118648D-81DD-4169-A274-751BF04ED1BE}" presName="descendantText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F52D6E-DC3A-47E0-AA02-A4086982EFA4}" type="pres">
      <dgm:prSet presAssocID="{6D6B1E01-D317-4EF9-BC68-FF8F4C43CB17}" presName="sp" presStyleCnt="0"/>
      <dgm:spPr/>
    </dgm:pt>
    <dgm:pt modelId="{025866CE-29E6-474D-9091-AF3EEE6074E6}" type="pres">
      <dgm:prSet presAssocID="{B84B310A-7D50-439C-81EE-81400D82D0B6}" presName="linNode" presStyleCnt="0"/>
      <dgm:spPr/>
    </dgm:pt>
    <dgm:pt modelId="{9BCCF312-D95E-456F-A935-95C6B136C44D}" type="pres">
      <dgm:prSet presAssocID="{B84B310A-7D50-439C-81EE-81400D82D0B6}" presName="parentText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76B9CB-A9FD-4AD3-81C3-A289DB8BCF28}" type="pres">
      <dgm:prSet presAssocID="{B84B310A-7D50-439C-81EE-81400D82D0B6}" presName="descendantText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A7ECC0-41C3-44D9-8A2B-4E53F4F8C15B}" type="pres">
      <dgm:prSet presAssocID="{4F8887C0-C269-4CCD-9D08-37169CA82F77}" presName="sp" presStyleCnt="0"/>
      <dgm:spPr/>
    </dgm:pt>
    <dgm:pt modelId="{23F7A62B-A071-4ED2-BE55-64DE9A509584}" type="pres">
      <dgm:prSet presAssocID="{15000BAB-07DE-48B3-909D-4D007FC4C1EF}" presName="linNode" presStyleCnt="0"/>
      <dgm:spPr/>
    </dgm:pt>
    <dgm:pt modelId="{B62E384A-2973-45D2-BBB4-38CBEAFBA5BB}" type="pres">
      <dgm:prSet presAssocID="{15000BAB-07DE-48B3-909D-4D007FC4C1EF}" presName="parentText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9BB025-BFDE-4899-9796-ECA2BD96B1C6}" type="pres">
      <dgm:prSet presAssocID="{15000BAB-07DE-48B3-909D-4D007FC4C1EF}" presName="descendantText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A3DE3B-5260-492A-9A16-0067D58802C7}" type="pres">
      <dgm:prSet presAssocID="{681ABEBA-1637-4425-95A4-ABB58C7F554A}" presName="sp" presStyleCnt="0"/>
      <dgm:spPr/>
    </dgm:pt>
    <dgm:pt modelId="{6910604C-0771-49DC-A708-67BF7B9DE6FE}" type="pres">
      <dgm:prSet presAssocID="{618C6044-8EF8-415D-B4E8-DA560AB2D160}" presName="linNode" presStyleCnt="0"/>
      <dgm:spPr/>
    </dgm:pt>
    <dgm:pt modelId="{F8E6790F-0BDB-4EAD-B4BC-B02AEA163151}" type="pres">
      <dgm:prSet presAssocID="{618C6044-8EF8-415D-B4E8-DA560AB2D160}" presName="parentText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865761-A58D-47AB-B08A-271035D4984E}" type="pres">
      <dgm:prSet presAssocID="{618C6044-8EF8-415D-B4E8-DA560AB2D160}" presName="descendantText" presStyleLbl="align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4B101A-4A54-4460-A4F3-44DC06FD89E7}" type="pres">
      <dgm:prSet presAssocID="{F2952D06-F27B-48CC-A0C4-C8999CE3D17B}" presName="sp" presStyleCnt="0"/>
      <dgm:spPr/>
    </dgm:pt>
    <dgm:pt modelId="{411D3A59-4E6C-4CF4-9982-3F6B1E9451D4}" type="pres">
      <dgm:prSet presAssocID="{4DDA7C1B-D195-4C15-9D42-FF5D118EE4A7}" presName="linNode" presStyleCnt="0"/>
      <dgm:spPr/>
    </dgm:pt>
    <dgm:pt modelId="{68892FAC-315E-431E-A8B8-96E5D75DAB63}" type="pres">
      <dgm:prSet presAssocID="{4DDA7C1B-D195-4C15-9D42-FF5D118EE4A7}" presName="parentText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458120-CCB7-438B-BDC0-68738DB9B52B}" type="pres">
      <dgm:prSet presAssocID="{4DDA7C1B-D195-4C15-9D42-FF5D118EE4A7}" presName="descendantText" presStyleLbl="align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6BCD4FC-3660-40F1-9882-787AE630AE0D}" type="presOf" srcId="{89427513-CA1E-4D6A-A8B5-BEB0E12AFE06}" destId="{3776B9CB-A9FD-4AD3-81C3-A289DB8BCF28}" srcOrd="0" destOrd="0" presId="urn:microsoft.com/office/officeart/2005/8/layout/vList5"/>
    <dgm:cxn modelId="{D25AF558-D95B-4AC5-A070-5BF8E7A73F38}" type="presOf" srcId="{9118648D-81DD-4169-A274-751BF04ED1BE}" destId="{43AD6177-FABB-424C-9DEB-4856EBAEA38F}" srcOrd="0" destOrd="0" presId="urn:microsoft.com/office/officeart/2005/8/layout/vList5"/>
    <dgm:cxn modelId="{768B5B03-EA03-417E-93C9-B65A3EF75C0C}" type="presOf" srcId="{4DDA7C1B-D195-4C15-9D42-FF5D118EE4A7}" destId="{68892FAC-315E-431E-A8B8-96E5D75DAB63}" srcOrd="0" destOrd="0" presId="urn:microsoft.com/office/officeart/2005/8/layout/vList5"/>
    <dgm:cxn modelId="{4153BDA0-EFC3-4E63-9E20-B1D7C45F1675}" srcId="{4DDA7C1B-D195-4C15-9D42-FF5D118EE4A7}" destId="{40908D7E-2EC8-49FB-8BD2-6F96B96521E8}" srcOrd="0" destOrd="0" parTransId="{308525B6-AD41-4CBA-A415-8D2120A75C50}" sibTransId="{46D2E021-81FC-4441-9115-18418739D549}"/>
    <dgm:cxn modelId="{DAEC87F3-F6CB-4984-B8AD-96B4C79EC9F0}" srcId="{8B7AA6C5-A0A2-4BE5-99AA-14979CB5C635}" destId="{9118648D-81DD-4169-A274-751BF04ED1BE}" srcOrd="0" destOrd="0" parTransId="{A88A9E52-814C-430A-A5E2-3ABC4DDDEC75}" sibTransId="{6D6B1E01-D317-4EF9-BC68-FF8F4C43CB17}"/>
    <dgm:cxn modelId="{65711630-AEF9-4066-8EA0-B6BCC4A15493}" type="presOf" srcId="{BA77965C-FDD5-4827-8F1D-2808B74BCE6A}" destId="{ED4806EE-1F6B-4FB5-AC6C-3E5EEADF271C}" srcOrd="0" destOrd="0" presId="urn:microsoft.com/office/officeart/2005/8/layout/vList5"/>
    <dgm:cxn modelId="{8D26D7EF-4C74-4DD1-9505-579CC23ABA5C}" type="presOf" srcId="{B84B310A-7D50-439C-81EE-81400D82D0B6}" destId="{9BCCF312-D95E-456F-A935-95C6B136C44D}" srcOrd="0" destOrd="0" presId="urn:microsoft.com/office/officeart/2005/8/layout/vList5"/>
    <dgm:cxn modelId="{58050DF3-35CB-47B2-B4DF-AD1BBA56A34F}" srcId="{8B7AA6C5-A0A2-4BE5-99AA-14979CB5C635}" destId="{B84B310A-7D50-439C-81EE-81400D82D0B6}" srcOrd="1" destOrd="0" parTransId="{FE843211-DCA5-4D3E-B052-AFFD88011EB7}" sibTransId="{4F8887C0-C269-4CCD-9D08-37169CA82F77}"/>
    <dgm:cxn modelId="{A4C011A3-3A98-4FDB-AB9D-F75532C4AD5B}" type="presOf" srcId="{618C6044-8EF8-415D-B4E8-DA560AB2D160}" destId="{F8E6790F-0BDB-4EAD-B4BC-B02AEA163151}" srcOrd="0" destOrd="0" presId="urn:microsoft.com/office/officeart/2005/8/layout/vList5"/>
    <dgm:cxn modelId="{8AA280E3-BCF7-47D6-BCCC-9DA955126497}" srcId="{8B7AA6C5-A0A2-4BE5-99AA-14979CB5C635}" destId="{618C6044-8EF8-415D-B4E8-DA560AB2D160}" srcOrd="3" destOrd="0" parTransId="{926B1E7C-A2ED-4E59-9BCF-190A9D3B4C6D}" sibTransId="{F2952D06-F27B-48CC-A0C4-C8999CE3D17B}"/>
    <dgm:cxn modelId="{3CF5D5BC-72D5-40D9-A48D-2B09F8C28F59}" srcId="{B84B310A-7D50-439C-81EE-81400D82D0B6}" destId="{89427513-CA1E-4D6A-A8B5-BEB0E12AFE06}" srcOrd="0" destOrd="0" parTransId="{29A69515-AB1C-4A6C-8B4E-2F06702FECCF}" sibTransId="{A314CE22-523C-4381-B509-9FE86A1C3E29}"/>
    <dgm:cxn modelId="{6F09ACD6-CA32-4942-A859-738F1726C342}" srcId="{8B7AA6C5-A0A2-4BE5-99AA-14979CB5C635}" destId="{4DDA7C1B-D195-4C15-9D42-FF5D118EE4A7}" srcOrd="4" destOrd="0" parTransId="{204888BB-9FC5-4FB3-A1F0-FB8DA1476E2E}" sibTransId="{2EFB40AD-58FF-4870-9C47-10C0E9E99547}"/>
    <dgm:cxn modelId="{5E9FCB49-9192-4D25-A08A-0C0976EAC408}" srcId="{618C6044-8EF8-415D-B4E8-DA560AB2D160}" destId="{EB052D37-9F9F-4C8B-AB3F-1D0F8350B400}" srcOrd="0" destOrd="0" parTransId="{ACAE0159-F52E-4F18-BA8A-28ADB934B412}" sibTransId="{DCEABC8F-F972-4907-A82D-307FED555E18}"/>
    <dgm:cxn modelId="{B640C7CF-F84F-4B82-9655-03E49C927FAD}" type="presOf" srcId="{44E2EE42-335D-4C78-9754-F90C52A987AA}" destId="{139BB025-BFDE-4899-9796-ECA2BD96B1C6}" srcOrd="0" destOrd="0" presId="urn:microsoft.com/office/officeart/2005/8/layout/vList5"/>
    <dgm:cxn modelId="{E120B050-7FAF-4CBF-A9EB-2D9AA0C2CED9}" srcId="{15000BAB-07DE-48B3-909D-4D007FC4C1EF}" destId="{44E2EE42-335D-4C78-9754-F90C52A987AA}" srcOrd="0" destOrd="0" parTransId="{451591E7-594F-43FA-AB5C-256FF508D402}" sibTransId="{85D7154F-E053-41D6-A169-C1026802A222}"/>
    <dgm:cxn modelId="{3E15D7A1-E61B-4209-B8DA-FAC56A588F9E}" type="presOf" srcId="{8B7AA6C5-A0A2-4BE5-99AA-14979CB5C635}" destId="{0E70E506-EC55-49DB-BF75-15D832C47A67}" srcOrd="0" destOrd="0" presId="urn:microsoft.com/office/officeart/2005/8/layout/vList5"/>
    <dgm:cxn modelId="{38CFEBB4-F1AC-4CF2-AF60-9B5521A7A75D}" type="presOf" srcId="{EB052D37-9F9F-4C8B-AB3F-1D0F8350B400}" destId="{A9865761-A58D-47AB-B08A-271035D4984E}" srcOrd="0" destOrd="0" presId="urn:microsoft.com/office/officeart/2005/8/layout/vList5"/>
    <dgm:cxn modelId="{1B282A36-D6DD-472C-9D1A-58A2305C194A}" srcId="{9118648D-81DD-4169-A274-751BF04ED1BE}" destId="{BA77965C-FDD5-4827-8F1D-2808B74BCE6A}" srcOrd="0" destOrd="0" parTransId="{B7CA9ACA-D7E0-4760-8155-1A4CD68405EC}" sibTransId="{809D81D3-ACEB-404A-90A3-94F2885FEE10}"/>
    <dgm:cxn modelId="{3E8DDB8F-5C98-49D2-A24D-10F77E7EC61F}" type="presOf" srcId="{15000BAB-07DE-48B3-909D-4D007FC4C1EF}" destId="{B62E384A-2973-45D2-BBB4-38CBEAFBA5BB}" srcOrd="0" destOrd="0" presId="urn:microsoft.com/office/officeart/2005/8/layout/vList5"/>
    <dgm:cxn modelId="{22D3B82C-3F1B-48FA-B5E4-012C35604C84}" srcId="{8B7AA6C5-A0A2-4BE5-99AA-14979CB5C635}" destId="{15000BAB-07DE-48B3-909D-4D007FC4C1EF}" srcOrd="2" destOrd="0" parTransId="{55FD624A-0AC5-4B93-80C0-97F7ADF0628A}" sibTransId="{681ABEBA-1637-4425-95A4-ABB58C7F554A}"/>
    <dgm:cxn modelId="{92508114-89A0-41B9-9DE2-2CE770EF3779}" type="presOf" srcId="{40908D7E-2EC8-49FB-8BD2-6F96B96521E8}" destId="{48458120-CCB7-438B-BDC0-68738DB9B52B}" srcOrd="0" destOrd="0" presId="urn:microsoft.com/office/officeart/2005/8/layout/vList5"/>
    <dgm:cxn modelId="{49457E63-861F-432E-A7D1-D68BEB45667A}" type="presParOf" srcId="{0E70E506-EC55-49DB-BF75-15D832C47A67}" destId="{1EA27D13-5D36-46D8-A381-24D092790165}" srcOrd="0" destOrd="0" presId="urn:microsoft.com/office/officeart/2005/8/layout/vList5"/>
    <dgm:cxn modelId="{E66CC5DB-42F0-4318-8EC9-946507934959}" type="presParOf" srcId="{1EA27D13-5D36-46D8-A381-24D092790165}" destId="{43AD6177-FABB-424C-9DEB-4856EBAEA38F}" srcOrd="0" destOrd="0" presId="urn:microsoft.com/office/officeart/2005/8/layout/vList5"/>
    <dgm:cxn modelId="{EB5CA242-41A1-466A-959D-1596AFD14ED9}" type="presParOf" srcId="{1EA27D13-5D36-46D8-A381-24D092790165}" destId="{ED4806EE-1F6B-4FB5-AC6C-3E5EEADF271C}" srcOrd="1" destOrd="0" presId="urn:microsoft.com/office/officeart/2005/8/layout/vList5"/>
    <dgm:cxn modelId="{E5597702-6FCA-45C4-AAD8-F1D2A61542D6}" type="presParOf" srcId="{0E70E506-EC55-49DB-BF75-15D832C47A67}" destId="{E0F52D6E-DC3A-47E0-AA02-A4086982EFA4}" srcOrd="1" destOrd="0" presId="urn:microsoft.com/office/officeart/2005/8/layout/vList5"/>
    <dgm:cxn modelId="{E625ED3A-9B68-4B90-BDF6-9A7E6F6DD445}" type="presParOf" srcId="{0E70E506-EC55-49DB-BF75-15D832C47A67}" destId="{025866CE-29E6-474D-9091-AF3EEE6074E6}" srcOrd="2" destOrd="0" presId="urn:microsoft.com/office/officeart/2005/8/layout/vList5"/>
    <dgm:cxn modelId="{9EA72B9B-7B4C-400F-9BF5-9C43A3B57E54}" type="presParOf" srcId="{025866CE-29E6-474D-9091-AF3EEE6074E6}" destId="{9BCCF312-D95E-456F-A935-95C6B136C44D}" srcOrd="0" destOrd="0" presId="urn:microsoft.com/office/officeart/2005/8/layout/vList5"/>
    <dgm:cxn modelId="{D83265B9-1D05-44BE-8934-48D26A2BC2CF}" type="presParOf" srcId="{025866CE-29E6-474D-9091-AF3EEE6074E6}" destId="{3776B9CB-A9FD-4AD3-81C3-A289DB8BCF28}" srcOrd="1" destOrd="0" presId="urn:microsoft.com/office/officeart/2005/8/layout/vList5"/>
    <dgm:cxn modelId="{A334B263-A843-40F4-8157-45E4C4535133}" type="presParOf" srcId="{0E70E506-EC55-49DB-BF75-15D832C47A67}" destId="{EDA7ECC0-41C3-44D9-8A2B-4E53F4F8C15B}" srcOrd="3" destOrd="0" presId="urn:microsoft.com/office/officeart/2005/8/layout/vList5"/>
    <dgm:cxn modelId="{B180BE28-AA59-4ECD-8D87-CF9881C87855}" type="presParOf" srcId="{0E70E506-EC55-49DB-BF75-15D832C47A67}" destId="{23F7A62B-A071-4ED2-BE55-64DE9A509584}" srcOrd="4" destOrd="0" presId="urn:microsoft.com/office/officeart/2005/8/layout/vList5"/>
    <dgm:cxn modelId="{15AA1F9A-03F9-4587-A2ED-DFF5EBD20F66}" type="presParOf" srcId="{23F7A62B-A071-4ED2-BE55-64DE9A509584}" destId="{B62E384A-2973-45D2-BBB4-38CBEAFBA5BB}" srcOrd="0" destOrd="0" presId="urn:microsoft.com/office/officeart/2005/8/layout/vList5"/>
    <dgm:cxn modelId="{82953EF0-1652-47C0-8303-66C3735993FC}" type="presParOf" srcId="{23F7A62B-A071-4ED2-BE55-64DE9A509584}" destId="{139BB025-BFDE-4899-9796-ECA2BD96B1C6}" srcOrd="1" destOrd="0" presId="urn:microsoft.com/office/officeart/2005/8/layout/vList5"/>
    <dgm:cxn modelId="{04F94FC1-FEF9-4925-8A46-FF464842871E}" type="presParOf" srcId="{0E70E506-EC55-49DB-BF75-15D832C47A67}" destId="{5FA3DE3B-5260-492A-9A16-0067D58802C7}" srcOrd="5" destOrd="0" presId="urn:microsoft.com/office/officeart/2005/8/layout/vList5"/>
    <dgm:cxn modelId="{CB0FA460-5596-418A-97DE-ECF1B3ED4986}" type="presParOf" srcId="{0E70E506-EC55-49DB-BF75-15D832C47A67}" destId="{6910604C-0771-49DC-A708-67BF7B9DE6FE}" srcOrd="6" destOrd="0" presId="urn:microsoft.com/office/officeart/2005/8/layout/vList5"/>
    <dgm:cxn modelId="{25BAFDA7-649E-49BB-B0D3-AB79D46D69EB}" type="presParOf" srcId="{6910604C-0771-49DC-A708-67BF7B9DE6FE}" destId="{F8E6790F-0BDB-4EAD-B4BC-B02AEA163151}" srcOrd="0" destOrd="0" presId="urn:microsoft.com/office/officeart/2005/8/layout/vList5"/>
    <dgm:cxn modelId="{571F2418-F93B-4BAF-98EE-144738D96A42}" type="presParOf" srcId="{6910604C-0771-49DC-A708-67BF7B9DE6FE}" destId="{A9865761-A58D-47AB-B08A-271035D4984E}" srcOrd="1" destOrd="0" presId="urn:microsoft.com/office/officeart/2005/8/layout/vList5"/>
    <dgm:cxn modelId="{A6F7F65C-0A86-4888-A6AF-235E90B61EE7}" type="presParOf" srcId="{0E70E506-EC55-49DB-BF75-15D832C47A67}" destId="{B94B101A-4A54-4460-A4F3-44DC06FD89E7}" srcOrd="7" destOrd="0" presId="urn:microsoft.com/office/officeart/2005/8/layout/vList5"/>
    <dgm:cxn modelId="{51006519-818B-431D-A8D4-C4376A30905E}" type="presParOf" srcId="{0E70E506-EC55-49DB-BF75-15D832C47A67}" destId="{411D3A59-4E6C-4CF4-9982-3F6B1E9451D4}" srcOrd="8" destOrd="0" presId="urn:microsoft.com/office/officeart/2005/8/layout/vList5"/>
    <dgm:cxn modelId="{DD9DBEC4-C985-4824-8E00-6F05744F169A}" type="presParOf" srcId="{411D3A59-4E6C-4CF4-9982-3F6B1E9451D4}" destId="{68892FAC-315E-431E-A8B8-96E5D75DAB63}" srcOrd="0" destOrd="0" presId="urn:microsoft.com/office/officeart/2005/8/layout/vList5"/>
    <dgm:cxn modelId="{9EA57F03-7B1D-4803-A0F0-F3FB49F7A0C7}" type="presParOf" srcId="{411D3A59-4E6C-4CF4-9982-3F6B1E9451D4}" destId="{48458120-CCB7-438B-BDC0-68738DB9B52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7AA6C5-A0A2-4BE5-99AA-14979CB5C63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18648D-81DD-4169-A274-751BF04ED1BE}">
      <dgm:prSet phldrT="[Text]" custT="1"/>
      <dgm:spPr/>
      <dgm:t>
        <a:bodyPr/>
        <a:lstStyle/>
        <a:p>
          <a:r>
            <a:rPr lang="en-US" sz="2800" b="1" dirty="0" smtClean="0">
              <a:latin typeface="+mn-lt"/>
            </a:rPr>
            <a:t>Effort</a:t>
          </a:r>
          <a:endParaRPr lang="en-US" sz="2800" b="1" dirty="0">
            <a:latin typeface="+mn-lt"/>
          </a:endParaRPr>
        </a:p>
      </dgm:t>
    </dgm:pt>
    <dgm:pt modelId="{A88A9E52-814C-430A-A5E2-3ABC4DDDEC75}" type="parTrans" cxnId="{DAEC87F3-F6CB-4984-B8AD-96B4C79EC9F0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6D6B1E01-D317-4EF9-BC68-FF8F4C43CB17}" type="sibTrans" cxnId="{DAEC87F3-F6CB-4984-B8AD-96B4C79EC9F0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BA77965C-FDD5-4827-8F1D-2808B74BCE6A}">
      <dgm:prSet phldrT="[Text]" custT="1"/>
      <dgm:spPr/>
      <dgm:t>
        <a:bodyPr/>
        <a:lstStyle/>
        <a:p>
          <a:r>
            <a:rPr lang="en-US" sz="1800" dirty="0" smtClean="0">
              <a:solidFill>
                <a:schemeClr val="accent5"/>
              </a:solidFill>
              <a:latin typeface="+mn-lt"/>
            </a:rPr>
            <a:t>The number of labor units required to complete a schedule activity often expressed in hours, days, weeks.</a:t>
          </a:r>
          <a:endParaRPr lang="en-US" sz="1800" dirty="0">
            <a:solidFill>
              <a:schemeClr val="accent5"/>
            </a:solidFill>
            <a:latin typeface="+mn-lt"/>
          </a:endParaRPr>
        </a:p>
      </dgm:t>
    </dgm:pt>
    <dgm:pt modelId="{B7CA9ACA-D7E0-4760-8155-1A4CD68405EC}" type="parTrans" cxnId="{1B282A36-D6DD-472C-9D1A-58A2305C194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809D81D3-ACEB-404A-90A3-94F2885FEE10}" type="sibTrans" cxnId="{1B282A36-D6DD-472C-9D1A-58A2305C194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B84B310A-7D50-439C-81EE-81400D82D0B6}">
      <dgm:prSet phldrT="[Text]" custT="1"/>
      <dgm:spPr/>
      <dgm:t>
        <a:bodyPr/>
        <a:lstStyle/>
        <a:p>
          <a:r>
            <a:rPr lang="en-US" sz="2500" b="1" u="none" dirty="0" smtClean="0">
              <a:solidFill>
                <a:schemeClr val="bg1"/>
              </a:solidFill>
              <a:latin typeface="+mn-lt"/>
            </a:rPr>
            <a:t>Dependency</a:t>
          </a:r>
          <a:endParaRPr lang="en-US" sz="2500" b="1" u="none" dirty="0">
            <a:solidFill>
              <a:schemeClr val="bg1"/>
            </a:solidFill>
            <a:latin typeface="+mn-lt"/>
          </a:endParaRPr>
        </a:p>
      </dgm:t>
    </dgm:pt>
    <dgm:pt modelId="{FE843211-DCA5-4D3E-B052-AFFD88011EB7}" type="parTrans" cxnId="{58050DF3-35CB-47B2-B4DF-AD1BBA56A34F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4F8887C0-C269-4CCD-9D08-37169CA82F77}" type="sibTrans" cxnId="{58050DF3-35CB-47B2-B4DF-AD1BBA56A34F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15000BAB-07DE-48B3-909D-4D007FC4C1EF}">
      <dgm:prSet phldrT="[Text]"/>
      <dgm:spPr/>
      <dgm:t>
        <a:bodyPr/>
        <a:lstStyle/>
        <a:p>
          <a:r>
            <a:rPr lang="en-US" b="1" u="none" dirty="0" smtClean="0">
              <a:solidFill>
                <a:schemeClr val="bg1"/>
              </a:solidFill>
              <a:latin typeface="+mn-lt"/>
            </a:rPr>
            <a:t>Functional Manager</a:t>
          </a:r>
          <a:endParaRPr lang="en-US" u="none" dirty="0">
            <a:solidFill>
              <a:schemeClr val="bg1"/>
            </a:solidFill>
            <a:latin typeface="+mn-lt"/>
          </a:endParaRPr>
        </a:p>
      </dgm:t>
    </dgm:pt>
    <dgm:pt modelId="{55FD624A-0AC5-4B93-80C0-97F7ADF0628A}" type="parTrans" cxnId="{22D3B82C-3F1B-48FA-B5E4-012C35604C84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681ABEBA-1637-4425-95A4-ABB58C7F554A}" type="sibTrans" cxnId="{22D3B82C-3F1B-48FA-B5E4-012C35604C84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44E2EE42-335D-4C78-9754-F90C52A987AA}">
      <dgm:prSet phldrT="[Text]" custT="1"/>
      <dgm:spPr/>
      <dgm:t>
        <a:bodyPr/>
        <a:lstStyle/>
        <a:p>
          <a:r>
            <a:rPr lang="en-US" sz="1800" dirty="0" smtClean="0">
              <a:solidFill>
                <a:schemeClr val="accent5"/>
              </a:solidFill>
              <a:latin typeface="+mn-lt"/>
            </a:rPr>
            <a:t>Person with management authority over an organizational unit within a functional organization. </a:t>
          </a:r>
          <a:endParaRPr lang="en-US" sz="1800" dirty="0">
            <a:solidFill>
              <a:schemeClr val="accent5"/>
            </a:solidFill>
            <a:latin typeface="+mn-lt"/>
          </a:endParaRPr>
        </a:p>
      </dgm:t>
    </dgm:pt>
    <dgm:pt modelId="{451591E7-594F-43FA-AB5C-256FF508D402}" type="parTrans" cxnId="{E120B050-7FAF-4CBF-A9EB-2D9AA0C2CED9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85D7154F-E053-41D6-A169-C1026802A222}" type="sibTrans" cxnId="{E120B050-7FAF-4CBF-A9EB-2D9AA0C2CED9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618C6044-8EF8-415D-B4E8-DA560AB2D160}">
      <dgm:prSet phldrT="[Text]"/>
      <dgm:spPr/>
      <dgm:t>
        <a:bodyPr/>
        <a:lstStyle/>
        <a:p>
          <a:r>
            <a:rPr lang="en-US" b="1" dirty="0" smtClean="0">
              <a:solidFill>
                <a:schemeClr val="bg1"/>
              </a:solidFill>
              <a:latin typeface="+mn-lt"/>
            </a:rPr>
            <a:t>Gantt Chart</a:t>
          </a:r>
          <a:endParaRPr lang="en-US" b="1" dirty="0">
            <a:solidFill>
              <a:schemeClr val="bg1"/>
            </a:solidFill>
            <a:latin typeface="+mn-lt"/>
          </a:endParaRPr>
        </a:p>
      </dgm:t>
    </dgm:pt>
    <dgm:pt modelId="{926B1E7C-A2ED-4E59-9BCF-190A9D3B4C6D}" type="parTrans" cxnId="{8AA280E3-BCF7-47D6-BCCC-9DA955126497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F2952D06-F27B-48CC-A0C4-C8999CE3D17B}" type="sibTrans" cxnId="{8AA280E3-BCF7-47D6-BCCC-9DA955126497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EB052D37-9F9F-4C8B-AB3F-1D0F8350B400}">
      <dgm:prSet phldrT="[Text]" custT="1"/>
      <dgm:spPr/>
      <dgm:t>
        <a:bodyPr/>
        <a:lstStyle/>
        <a:p>
          <a:r>
            <a:rPr lang="en-US" sz="1800" b="0" i="0" dirty="0" smtClean="0">
              <a:solidFill>
                <a:schemeClr val="accent5"/>
              </a:solidFill>
            </a:rPr>
            <a:t>A type of bar chart that illustrates a project schedule. Lists tasks to be performed on vertical axis, and time intervals on the horizontal.</a:t>
          </a:r>
          <a:endParaRPr lang="en-US" sz="1800" dirty="0">
            <a:solidFill>
              <a:schemeClr val="accent5"/>
            </a:solidFill>
            <a:latin typeface="+mn-lt"/>
          </a:endParaRPr>
        </a:p>
      </dgm:t>
    </dgm:pt>
    <dgm:pt modelId="{ACAE0159-F52E-4F18-BA8A-28ADB934B412}" type="parTrans" cxnId="{5E9FCB49-9192-4D25-A08A-0C0976EAC408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DCEABC8F-F972-4907-A82D-307FED555E18}" type="sibTrans" cxnId="{5E9FCB49-9192-4D25-A08A-0C0976EAC408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4DDA7C1B-D195-4C15-9D42-FF5D118EE4A7}">
      <dgm:prSet phldrT="[Text]"/>
      <dgm:spPr/>
      <dgm:t>
        <a:bodyPr/>
        <a:lstStyle/>
        <a:p>
          <a:r>
            <a:rPr lang="en-US" b="1" dirty="0" smtClean="0">
              <a:latin typeface="+mn-lt"/>
            </a:rPr>
            <a:t>Milestone</a:t>
          </a:r>
          <a:endParaRPr lang="en-US" b="1" dirty="0">
            <a:latin typeface="+mn-lt"/>
          </a:endParaRPr>
        </a:p>
      </dgm:t>
    </dgm:pt>
    <dgm:pt modelId="{204888BB-9FC5-4FB3-A1F0-FB8DA1476E2E}" type="parTrans" cxnId="{6F09ACD6-CA32-4942-A859-738F1726C342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2EFB40AD-58FF-4870-9C47-10C0E9E99547}" type="sibTrans" cxnId="{6F09ACD6-CA32-4942-A859-738F1726C342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40908D7E-2EC8-49FB-8BD2-6F96B96521E8}">
      <dgm:prSet phldrT="[Text]" custT="1"/>
      <dgm:spPr/>
      <dgm:t>
        <a:bodyPr/>
        <a:lstStyle/>
        <a:p>
          <a:r>
            <a:rPr lang="en-US" sz="1800" dirty="0" smtClean="0">
              <a:solidFill>
                <a:schemeClr val="accent5"/>
              </a:solidFill>
              <a:latin typeface="+mn-lt"/>
            </a:rPr>
            <a:t>A significant point or event in a project.</a:t>
          </a:r>
          <a:endParaRPr lang="en-US" sz="1800" dirty="0">
            <a:solidFill>
              <a:schemeClr val="accent5"/>
            </a:solidFill>
            <a:latin typeface="+mn-lt"/>
          </a:endParaRPr>
        </a:p>
      </dgm:t>
    </dgm:pt>
    <dgm:pt modelId="{308525B6-AD41-4CBA-A415-8D2120A75C50}" type="parTrans" cxnId="{4153BDA0-EFC3-4E63-9E20-B1D7C45F1675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46D2E021-81FC-4441-9115-18418739D549}" type="sibTrans" cxnId="{4153BDA0-EFC3-4E63-9E20-B1D7C45F1675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2EA3D786-F6E8-4BDA-A39A-4A34AA7DF576}">
      <dgm:prSet phldrT="[Text]" custT="1"/>
      <dgm:spPr/>
      <dgm:t>
        <a:bodyPr/>
        <a:lstStyle/>
        <a:p>
          <a:r>
            <a:rPr lang="en-US" sz="1800" dirty="0" smtClean="0">
              <a:solidFill>
                <a:schemeClr val="accent5"/>
              </a:solidFill>
              <a:latin typeface="+mn-lt"/>
            </a:rPr>
            <a:t>Relationships between tasks. This could internal or external to a project.</a:t>
          </a:r>
          <a:endParaRPr lang="en-US" sz="1800" dirty="0">
            <a:solidFill>
              <a:schemeClr val="accent5"/>
            </a:solidFill>
            <a:latin typeface="+mn-lt"/>
          </a:endParaRPr>
        </a:p>
      </dgm:t>
    </dgm:pt>
    <dgm:pt modelId="{EA6BB336-976A-4DF5-9F4B-7B369608C92B}" type="parTrans" cxnId="{5EBAFB72-28B5-4589-BD51-FB75B4525DB0}">
      <dgm:prSet/>
      <dgm:spPr/>
      <dgm:t>
        <a:bodyPr/>
        <a:lstStyle/>
        <a:p>
          <a:endParaRPr lang="en-US"/>
        </a:p>
      </dgm:t>
    </dgm:pt>
    <dgm:pt modelId="{64E76E84-46B0-467E-ADDF-03D2B593A307}" type="sibTrans" cxnId="{5EBAFB72-28B5-4589-BD51-FB75B4525DB0}">
      <dgm:prSet/>
      <dgm:spPr/>
      <dgm:t>
        <a:bodyPr/>
        <a:lstStyle/>
        <a:p>
          <a:endParaRPr lang="en-US"/>
        </a:p>
      </dgm:t>
    </dgm:pt>
    <dgm:pt modelId="{0E70E506-EC55-49DB-BF75-15D832C47A67}" type="pres">
      <dgm:prSet presAssocID="{8B7AA6C5-A0A2-4BE5-99AA-14979CB5C63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EA27D13-5D36-46D8-A381-24D092790165}" type="pres">
      <dgm:prSet presAssocID="{9118648D-81DD-4169-A274-751BF04ED1BE}" presName="linNode" presStyleCnt="0"/>
      <dgm:spPr/>
    </dgm:pt>
    <dgm:pt modelId="{43AD6177-FABB-424C-9DEB-4856EBAEA38F}" type="pres">
      <dgm:prSet presAssocID="{9118648D-81DD-4169-A274-751BF04ED1BE}" presName="parentText" presStyleLbl="node1" presStyleIdx="0" presStyleCnt="5" custLinFactNeighborX="-1614" custLinFactNeighborY="-22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4806EE-1F6B-4FB5-AC6C-3E5EEADF271C}" type="pres">
      <dgm:prSet presAssocID="{9118648D-81DD-4169-A274-751BF04ED1BE}" presName="descendantText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F52D6E-DC3A-47E0-AA02-A4086982EFA4}" type="pres">
      <dgm:prSet presAssocID="{6D6B1E01-D317-4EF9-BC68-FF8F4C43CB17}" presName="sp" presStyleCnt="0"/>
      <dgm:spPr/>
    </dgm:pt>
    <dgm:pt modelId="{025866CE-29E6-474D-9091-AF3EEE6074E6}" type="pres">
      <dgm:prSet presAssocID="{B84B310A-7D50-439C-81EE-81400D82D0B6}" presName="linNode" presStyleCnt="0"/>
      <dgm:spPr/>
    </dgm:pt>
    <dgm:pt modelId="{9BCCF312-D95E-456F-A935-95C6B136C44D}" type="pres">
      <dgm:prSet presAssocID="{B84B310A-7D50-439C-81EE-81400D82D0B6}" presName="parentText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76B9CB-A9FD-4AD3-81C3-A289DB8BCF28}" type="pres">
      <dgm:prSet presAssocID="{B84B310A-7D50-439C-81EE-81400D82D0B6}" presName="descendantText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A7ECC0-41C3-44D9-8A2B-4E53F4F8C15B}" type="pres">
      <dgm:prSet presAssocID="{4F8887C0-C269-4CCD-9D08-37169CA82F77}" presName="sp" presStyleCnt="0"/>
      <dgm:spPr/>
    </dgm:pt>
    <dgm:pt modelId="{23F7A62B-A071-4ED2-BE55-64DE9A509584}" type="pres">
      <dgm:prSet presAssocID="{15000BAB-07DE-48B3-909D-4D007FC4C1EF}" presName="linNode" presStyleCnt="0"/>
      <dgm:spPr/>
    </dgm:pt>
    <dgm:pt modelId="{B62E384A-2973-45D2-BBB4-38CBEAFBA5BB}" type="pres">
      <dgm:prSet presAssocID="{15000BAB-07DE-48B3-909D-4D007FC4C1EF}" presName="parentText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9BB025-BFDE-4899-9796-ECA2BD96B1C6}" type="pres">
      <dgm:prSet presAssocID="{15000BAB-07DE-48B3-909D-4D007FC4C1EF}" presName="descendantText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A3DE3B-5260-492A-9A16-0067D58802C7}" type="pres">
      <dgm:prSet presAssocID="{681ABEBA-1637-4425-95A4-ABB58C7F554A}" presName="sp" presStyleCnt="0"/>
      <dgm:spPr/>
    </dgm:pt>
    <dgm:pt modelId="{6910604C-0771-49DC-A708-67BF7B9DE6FE}" type="pres">
      <dgm:prSet presAssocID="{618C6044-8EF8-415D-B4E8-DA560AB2D160}" presName="linNode" presStyleCnt="0"/>
      <dgm:spPr/>
    </dgm:pt>
    <dgm:pt modelId="{F8E6790F-0BDB-4EAD-B4BC-B02AEA163151}" type="pres">
      <dgm:prSet presAssocID="{618C6044-8EF8-415D-B4E8-DA560AB2D160}" presName="parentText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865761-A58D-47AB-B08A-271035D4984E}" type="pres">
      <dgm:prSet presAssocID="{618C6044-8EF8-415D-B4E8-DA560AB2D160}" presName="descendantText" presStyleLbl="align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4B101A-4A54-4460-A4F3-44DC06FD89E7}" type="pres">
      <dgm:prSet presAssocID="{F2952D06-F27B-48CC-A0C4-C8999CE3D17B}" presName="sp" presStyleCnt="0"/>
      <dgm:spPr/>
    </dgm:pt>
    <dgm:pt modelId="{411D3A59-4E6C-4CF4-9982-3F6B1E9451D4}" type="pres">
      <dgm:prSet presAssocID="{4DDA7C1B-D195-4C15-9D42-FF5D118EE4A7}" presName="linNode" presStyleCnt="0"/>
      <dgm:spPr/>
    </dgm:pt>
    <dgm:pt modelId="{68892FAC-315E-431E-A8B8-96E5D75DAB63}" type="pres">
      <dgm:prSet presAssocID="{4DDA7C1B-D195-4C15-9D42-FF5D118EE4A7}" presName="parentText" presStyleLbl="node1" presStyleIdx="4" presStyleCnt="5" custLinFactNeighborX="-20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458120-CCB7-438B-BDC0-68738DB9B52B}" type="pres">
      <dgm:prSet presAssocID="{4DDA7C1B-D195-4C15-9D42-FF5D118EE4A7}" presName="descendantText" presStyleLbl="align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B282A36-D6DD-472C-9D1A-58A2305C194A}" srcId="{9118648D-81DD-4169-A274-751BF04ED1BE}" destId="{BA77965C-FDD5-4827-8F1D-2808B74BCE6A}" srcOrd="0" destOrd="0" parTransId="{B7CA9ACA-D7E0-4760-8155-1A4CD68405EC}" sibTransId="{809D81D3-ACEB-404A-90A3-94F2885FEE10}"/>
    <dgm:cxn modelId="{38CFEBB4-F1AC-4CF2-AF60-9B5521A7A75D}" type="presOf" srcId="{EB052D37-9F9F-4C8B-AB3F-1D0F8350B400}" destId="{A9865761-A58D-47AB-B08A-271035D4984E}" srcOrd="0" destOrd="0" presId="urn:microsoft.com/office/officeart/2005/8/layout/vList5"/>
    <dgm:cxn modelId="{58050DF3-35CB-47B2-B4DF-AD1BBA56A34F}" srcId="{8B7AA6C5-A0A2-4BE5-99AA-14979CB5C635}" destId="{B84B310A-7D50-439C-81EE-81400D82D0B6}" srcOrd="1" destOrd="0" parTransId="{FE843211-DCA5-4D3E-B052-AFFD88011EB7}" sibTransId="{4F8887C0-C269-4CCD-9D08-37169CA82F77}"/>
    <dgm:cxn modelId="{6F09ACD6-CA32-4942-A859-738F1726C342}" srcId="{8B7AA6C5-A0A2-4BE5-99AA-14979CB5C635}" destId="{4DDA7C1B-D195-4C15-9D42-FF5D118EE4A7}" srcOrd="4" destOrd="0" parTransId="{204888BB-9FC5-4FB3-A1F0-FB8DA1476E2E}" sibTransId="{2EFB40AD-58FF-4870-9C47-10C0E9E99547}"/>
    <dgm:cxn modelId="{3E15D7A1-E61B-4209-B8DA-FAC56A588F9E}" type="presOf" srcId="{8B7AA6C5-A0A2-4BE5-99AA-14979CB5C635}" destId="{0E70E506-EC55-49DB-BF75-15D832C47A67}" srcOrd="0" destOrd="0" presId="urn:microsoft.com/office/officeart/2005/8/layout/vList5"/>
    <dgm:cxn modelId="{A4C011A3-3A98-4FDB-AB9D-F75532C4AD5B}" type="presOf" srcId="{618C6044-8EF8-415D-B4E8-DA560AB2D160}" destId="{F8E6790F-0BDB-4EAD-B4BC-B02AEA163151}" srcOrd="0" destOrd="0" presId="urn:microsoft.com/office/officeart/2005/8/layout/vList5"/>
    <dgm:cxn modelId="{4153BDA0-EFC3-4E63-9E20-B1D7C45F1675}" srcId="{4DDA7C1B-D195-4C15-9D42-FF5D118EE4A7}" destId="{40908D7E-2EC8-49FB-8BD2-6F96B96521E8}" srcOrd="0" destOrd="0" parTransId="{308525B6-AD41-4CBA-A415-8D2120A75C50}" sibTransId="{46D2E021-81FC-4441-9115-18418739D549}"/>
    <dgm:cxn modelId="{FD1AFA7A-61D3-4FE4-BA39-3A00F78A2517}" type="presOf" srcId="{2EA3D786-F6E8-4BDA-A39A-4A34AA7DF576}" destId="{3776B9CB-A9FD-4AD3-81C3-A289DB8BCF28}" srcOrd="0" destOrd="0" presId="urn:microsoft.com/office/officeart/2005/8/layout/vList5"/>
    <dgm:cxn modelId="{5E9FCB49-9192-4D25-A08A-0C0976EAC408}" srcId="{618C6044-8EF8-415D-B4E8-DA560AB2D160}" destId="{EB052D37-9F9F-4C8B-AB3F-1D0F8350B400}" srcOrd="0" destOrd="0" parTransId="{ACAE0159-F52E-4F18-BA8A-28ADB934B412}" sibTransId="{DCEABC8F-F972-4907-A82D-307FED555E18}"/>
    <dgm:cxn modelId="{B640C7CF-F84F-4B82-9655-03E49C927FAD}" type="presOf" srcId="{44E2EE42-335D-4C78-9754-F90C52A987AA}" destId="{139BB025-BFDE-4899-9796-ECA2BD96B1C6}" srcOrd="0" destOrd="0" presId="urn:microsoft.com/office/officeart/2005/8/layout/vList5"/>
    <dgm:cxn modelId="{8AA280E3-BCF7-47D6-BCCC-9DA955126497}" srcId="{8B7AA6C5-A0A2-4BE5-99AA-14979CB5C635}" destId="{618C6044-8EF8-415D-B4E8-DA560AB2D160}" srcOrd="3" destOrd="0" parTransId="{926B1E7C-A2ED-4E59-9BCF-190A9D3B4C6D}" sibTransId="{F2952D06-F27B-48CC-A0C4-C8999CE3D17B}"/>
    <dgm:cxn modelId="{3E8DDB8F-5C98-49D2-A24D-10F77E7EC61F}" type="presOf" srcId="{15000BAB-07DE-48B3-909D-4D007FC4C1EF}" destId="{B62E384A-2973-45D2-BBB4-38CBEAFBA5BB}" srcOrd="0" destOrd="0" presId="urn:microsoft.com/office/officeart/2005/8/layout/vList5"/>
    <dgm:cxn modelId="{92508114-89A0-41B9-9DE2-2CE770EF3779}" type="presOf" srcId="{40908D7E-2EC8-49FB-8BD2-6F96B96521E8}" destId="{48458120-CCB7-438B-BDC0-68738DB9B52B}" srcOrd="0" destOrd="0" presId="urn:microsoft.com/office/officeart/2005/8/layout/vList5"/>
    <dgm:cxn modelId="{DAEC87F3-F6CB-4984-B8AD-96B4C79EC9F0}" srcId="{8B7AA6C5-A0A2-4BE5-99AA-14979CB5C635}" destId="{9118648D-81DD-4169-A274-751BF04ED1BE}" srcOrd="0" destOrd="0" parTransId="{A88A9E52-814C-430A-A5E2-3ABC4DDDEC75}" sibTransId="{6D6B1E01-D317-4EF9-BC68-FF8F4C43CB17}"/>
    <dgm:cxn modelId="{22D3B82C-3F1B-48FA-B5E4-012C35604C84}" srcId="{8B7AA6C5-A0A2-4BE5-99AA-14979CB5C635}" destId="{15000BAB-07DE-48B3-909D-4D007FC4C1EF}" srcOrd="2" destOrd="0" parTransId="{55FD624A-0AC5-4B93-80C0-97F7ADF0628A}" sibTransId="{681ABEBA-1637-4425-95A4-ABB58C7F554A}"/>
    <dgm:cxn modelId="{E120B050-7FAF-4CBF-A9EB-2D9AA0C2CED9}" srcId="{15000BAB-07DE-48B3-909D-4D007FC4C1EF}" destId="{44E2EE42-335D-4C78-9754-F90C52A987AA}" srcOrd="0" destOrd="0" parTransId="{451591E7-594F-43FA-AB5C-256FF508D402}" sibTransId="{85D7154F-E053-41D6-A169-C1026802A222}"/>
    <dgm:cxn modelId="{5EBAFB72-28B5-4589-BD51-FB75B4525DB0}" srcId="{B84B310A-7D50-439C-81EE-81400D82D0B6}" destId="{2EA3D786-F6E8-4BDA-A39A-4A34AA7DF576}" srcOrd="0" destOrd="0" parTransId="{EA6BB336-976A-4DF5-9F4B-7B369608C92B}" sibTransId="{64E76E84-46B0-467E-ADDF-03D2B593A307}"/>
    <dgm:cxn modelId="{768B5B03-EA03-417E-93C9-B65A3EF75C0C}" type="presOf" srcId="{4DDA7C1B-D195-4C15-9D42-FF5D118EE4A7}" destId="{68892FAC-315E-431E-A8B8-96E5D75DAB63}" srcOrd="0" destOrd="0" presId="urn:microsoft.com/office/officeart/2005/8/layout/vList5"/>
    <dgm:cxn modelId="{65711630-AEF9-4066-8EA0-B6BCC4A15493}" type="presOf" srcId="{BA77965C-FDD5-4827-8F1D-2808B74BCE6A}" destId="{ED4806EE-1F6B-4FB5-AC6C-3E5EEADF271C}" srcOrd="0" destOrd="0" presId="urn:microsoft.com/office/officeart/2005/8/layout/vList5"/>
    <dgm:cxn modelId="{8D26D7EF-4C74-4DD1-9505-579CC23ABA5C}" type="presOf" srcId="{B84B310A-7D50-439C-81EE-81400D82D0B6}" destId="{9BCCF312-D95E-456F-A935-95C6B136C44D}" srcOrd="0" destOrd="0" presId="urn:microsoft.com/office/officeart/2005/8/layout/vList5"/>
    <dgm:cxn modelId="{D25AF558-D95B-4AC5-A070-5BF8E7A73F38}" type="presOf" srcId="{9118648D-81DD-4169-A274-751BF04ED1BE}" destId="{43AD6177-FABB-424C-9DEB-4856EBAEA38F}" srcOrd="0" destOrd="0" presId="urn:microsoft.com/office/officeart/2005/8/layout/vList5"/>
    <dgm:cxn modelId="{49457E63-861F-432E-A7D1-D68BEB45667A}" type="presParOf" srcId="{0E70E506-EC55-49DB-BF75-15D832C47A67}" destId="{1EA27D13-5D36-46D8-A381-24D092790165}" srcOrd="0" destOrd="0" presId="urn:microsoft.com/office/officeart/2005/8/layout/vList5"/>
    <dgm:cxn modelId="{E66CC5DB-42F0-4318-8EC9-946507934959}" type="presParOf" srcId="{1EA27D13-5D36-46D8-A381-24D092790165}" destId="{43AD6177-FABB-424C-9DEB-4856EBAEA38F}" srcOrd="0" destOrd="0" presId="urn:microsoft.com/office/officeart/2005/8/layout/vList5"/>
    <dgm:cxn modelId="{EB5CA242-41A1-466A-959D-1596AFD14ED9}" type="presParOf" srcId="{1EA27D13-5D36-46D8-A381-24D092790165}" destId="{ED4806EE-1F6B-4FB5-AC6C-3E5EEADF271C}" srcOrd="1" destOrd="0" presId="urn:microsoft.com/office/officeart/2005/8/layout/vList5"/>
    <dgm:cxn modelId="{E5597702-6FCA-45C4-AAD8-F1D2A61542D6}" type="presParOf" srcId="{0E70E506-EC55-49DB-BF75-15D832C47A67}" destId="{E0F52D6E-DC3A-47E0-AA02-A4086982EFA4}" srcOrd="1" destOrd="0" presId="urn:microsoft.com/office/officeart/2005/8/layout/vList5"/>
    <dgm:cxn modelId="{E625ED3A-9B68-4B90-BDF6-9A7E6F6DD445}" type="presParOf" srcId="{0E70E506-EC55-49DB-BF75-15D832C47A67}" destId="{025866CE-29E6-474D-9091-AF3EEE6074E6}" srcOrd="2" destOrd="0" presId="urn:microsoft.com/office/officeart/2005/8/layout/vList5"/>
    <dgm:cxn modelId="{9EA72B9B-7B4C-400F-9BF5-9C43A3B57E54}" type="presParOf" srcId="{025866CE-29E6-474D-9091-AF3EEE6074E6}" destId="{9BCCF312-D95E-456F-A935-95C6B136C44D}" srcOrd="0" destOrd="0" presId="urn:microsoft.com/office/officeart/2005/8/layout/vList5"/>
    <dgm:cxn modelId="{D83265B9-1D05-44BE-8934-48D26A2BC2CF}" type="presParOf" srcId="{025866CE-29E6-474D-9091-AF3EEE6074E6}" destId="{3776B9CB-A9FD-4AD3-81C3-A289DB8BCF28}" srcOrd="1" destOrd="0" presId="urn:microsoft.com/office/officeart/2005/8/layout/vList5"/>
    <dgm:cxn modelId="{A334B263-A843-40F4-8157-45E4C4535133}" type="presParOf" srcId="{0E70E506-EC55-49DB-BF75-15D832C47A67}" destId="{EDA7ECC0-41C3-44D9-8A2B-4E53F4F8C15B}" srcOrd="3" destOrd="0" presId="urn:microsoft.com/office/officeart/2005/8/layout/vList5"/>
    <dgm:cxn modelId="{B180BE28-AA59-4ECD-8D87-CF9881C87855}" type="presParOf" srcId="{0E70E506-EC55-49DB-BF75-15D832C47A67}" destId="{23F7A62B-A071-4ED2-BE55-64DE9A509584}" srcOrd="4" destOrd="0" presId="urn:microsoft.com/office/officeart/2005/8/layout/vList5"/>
    <dgm:cxn modelId="{15AA1F9A-03F9-4587-A2ED-DFF5EBD20F66}" type="presParOf" srcId="{23F7A62B-A071-4ED2-BE55-64DE9A509584}" destId="{B62E384A-2973-45D2-BBB4-38CBEAFBA5BB}" srcOrd="0" destOrd="0" presId="urn:microsoft.com/office/officeart/2005/8/layout/vList5"/>
    <dgm:cxn modelId="{82953EF0-1652-47C0-8303-66C3735993FC}" type="presParOf" srcId="{23F7A62B-A071-4ED2-BE55-64DE9A509584}" destId="{139BB025-BFDE-4899-9796-ECA2BD96B1C6}" srcOrd="1" destOrd="0" presId="urn:microsoft.com/office/officeart/2005/8/layout/vList5"/>
    <dgm:cxn modelId="{04F94FC1-FEF9-4925-8A46-FF464842871E}" type="presParOf" srcId="{0E70E506-EC55-49DB-BF75-15D832C47A67}" destId="{5FA3DE3B-5260-492A-9A16-0067D58802C7}" srcOrd="5" destOrd="0" presId="urn:microsoft.com/office/officeart/2005/8/layout/vList5"/>
    <dgm:cxn modelId="{CB0FA460-5596-418A-97DE-ECF1B3ED4986}" type="presParOf" srcId="{0E70E506-EC55-49DB-BF75-15D832C47A67}" destId="{6910604C-0771-49DC-A708-67BF7B9DE6FE}" srcOrd="6" destOrd="0" presId="urn:microsoft.com/office/officeart/2005/8/layout/vList5"/>
    <dgm:cxn modelId="{25BAFDA7-649E-49BB-B0D3-AB79D46D69EB}" type="presParOf" srcId="{6910604C-0771-49DC-A708-67BF7B9DE6FE}" destId="{F8E6790F-0BDB-4EAD-B4BC-B02AEA163151}" srcOrd="0" destOrd="0" presId="urn:microsoft.com/office/officeart/2005/8/layout/vList5"/>
    <dgm:cxn modelId="{571F2418-F93B-4BAF-98EE-144738D96A42}" type="presParOf" srcId="{6910604C-0771-49DC-A708-67BF7B9DE6FE}" destId="{A9865761-A58D-47AB-B08A-271035D4984E}" srcOrd="1" destOrd="0" presId="urn:microsoft.com/office/officeart/2005/8/layout/vList5"/>
    <dgm:cxn modelId="{A6F7F65C-0A86-4888-A6AF-235E90B61EE7}" type="presParOf" srcId="{0E70E506-EC55-49DB-BF75-15D832C47A67}" destId="{B94B101A-4A54-4460-A4F3-44DC06FD89E7}" srcOrd="7" destOrd="0" presId="urn:microsoft.com/office/officeart/2005/8/layout/vList5"/>
    <dgm:cxn modelId="{51006519-818B-431D-A8D4-C4376A30905E}" type="presParOf" srcId="{0E70E506-EC55-49DB-BF75-15D832C47A67}" destId="{411D3A59-4E6C-4CF4-9982-3F6B1E9451D4}" srcOrd="8" destOrd="0" presId="urn:microsoft.com/office/officeart/2005/8/layout/vList5"/>
    <dgm:cxn modelId="{DD9DBEC4-C985-4824-8E00-6F05744F169A}" type="presParOf" srcId="{411D3A59-4E6C-4CF4-9982-3F6B1E9451D4}" destId="{68892FAC-315E-431E-A8B8-96E5D75DAB63}" srcOrd="0" destOrd="0" presId="urn:microsoft.com/office/officeart/2005/8/layout/vList5"/>
    <dgm:cxn modelId="{9EA57F03-7B1D-4803-A0F0-F3FB49F7A0C7}" type="presParOf" srcId="{411D3A59-4E6C-4CF4-9982-3F6B1E9451D4}" destId="{48458120-CCB7-438B-BDC0-68738DB9B52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7AA6C5-A0A2-4BE5-99AA-14979CB5C63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18648D-81DD-4169-A274-751BF04ED1BE}">
      <dgm:prSet phldrT="[Text]" custT="1"/>
      <dgm:spPr/>
      <dgm:t>
        <a:bodyPr/>
        <a:lstStyle/>
        <a:p>
          <a:r>
            <a:rPr lang="en-US" sz="2800" b="1" dirty="0" smtClean="0">
              <a:latin typeface="+mn-lt"/>
            </a:rPr>
            <a:t>Stakeholder</a:t>
          </a:r>
          <a:endParaRPr lang="en-US" sz="2800" b="1" dirty="0">
            <a:latin typeface="+mn-lt"/>
          </a:endParaRPr>
        </a:p>
      </dgm:t>
    </dgm:pt>
    <dgm:pt modelId="{A88A9E52-814C-430A-A5E2-3ABC4DDDEC75}" type="parTrans" cxnId="{DAEC87F3-F6CB-4984-B8AD-96B4C79EC9F0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6D6B1E01-D317-4EF9-BC68-FF8F4C43CB17}" type="sibTrans" cxnId="{DAEC87F3-F6CB-4984-B8AD-96B4C79EC9F0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BA77965C-FDD5-4827-8F1D-2808B74BCE6A}">
      <dgm:prSet phldrT="[Text]" custT="1"/>
      <dgm:spPr/>
      <dgm:t>
        <a:bodyPr/>
        <a:lstStyle/>
        <a:p>
          <a:r>
            <a:rPr lang="en-US" sz="1800" b="0" i="0" dirty="0" smtClean="0">
              <a:solidFill>
                <a:schemeClr val="accent5"/>
              </a:solidFill>
            </a:rPr>
            <a:t>Is either an individual, group or organization who is impacted by the outcome of a project. They have an interest in the success of the project.</a:t>
          </a:r>
          <a:endParaRPr lang="en-US" sz="1800" b="0" dirty="0">
            <a:solidFill>
              <a:schemeClr val="accent5"/>
            </a:solidFill>
            <a:latin typeface="+mn-lt"/>
          </a:endParaRPr>
        </a:p>
      </dgm:t>
    </dgm:pt>
    <dgm:pt modelId="{B7CA9ACA-D7E0-4760-8155-1A4CD68405EC}" type="parTrans" cxnId="{1B282A36-D6DD-472C-9D1A-58A2305C194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809D81D3-ACEB-404A-90A3-94F2885FEE10}" type="sibTrans" cxnId="{1B282A36-D6DD-472C-9D1A-58A2305C194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B84B310A-7D50-439C-81EE-81400D82D0B6}">
      <dgm:prSet phldrT="[Text]" custT="1"/>
      <dgm:spPr/>
      <dgm:t>
        <a:bodyPr/>
        <a:lstStyle/>
        <a:p>
          <a:r>
            <a:rPr lang="en-US" sz="2700" b="1" u="none" dirty="0" smtClean="0">
              <a:solidFill>
                <a:schemeClr val="bg1"/>
              </a:solidFill>
              <a:latin typeface="+mn-lt"/>
            </a:rPr>
            <a:t>Baseline</a:t>
          </a:r>
          <a:endParaRPr lang="en-US" sz="2700" b="1" u="none" dirty="0">
            <a:solidFill>
              <a:schemeClr val="bg1"/>
            </a:solidFill>
            <a:latin typeface="+mn-lt"/>
          </a:endParaRPr>
        </a:p>
      </dgm:t>
    </dgm:pt>
    <dgm:pt modelId="{FE843211-DCA5-4D3E-B052-AFFD88011EB7}" type="parTrans" cxnId="{58050DF3-35CB-47B2-B4DF-AD1BBA56A34F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4F8887C0-C269-4CCD-9D08-37169CA82F77}" type="sibTrans" cxnId="{58050DF3-35CB-47B2-B4DF-AD1BBA56A34F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89427513-CA1E-4D6A-A8B5-BEB0E12AFE06}">
      <dgm:prSet phldrT="[Text]" custT="1"/>
      <dgm:spPr/>
      <dgm:t>
        <a:bodyPr/>
        <a:lstStyle/>
        <a:p>
          <a:r>
            <a:rPr lang="en-US" sz="1800" b="0" i="0" dirty="0" smtClean="0">
              <a:solidFill>
                <a:schemeClr val="accent5"/>
              </a:solidFill>
            </a:rPr>
            <a:t>Value </a:t>
          </a:r>
          <a:r>
            <a:rPr lang="en-US" sz="1800" b="0" i="0" dirty="0" smtClean="0">
              <a:solidFill>
                <a:schemeClr val="accent5"/>
              </a:solidFill>
            </a:rPr>
            <a:t>or condition </a:t>
          </a:r>
          <a:r>
            <a:rPr lang="en-US" sz="1800" b="0" i="0" dirty="0" smtClean="0">
              <a:solidFill>
                <a:schemeClr val="accent5"/>
              </a:solidFill>
            </a:rPr>
            <a:t>which </a:t>
          </a:r>
          <a:r>
            <a:rPr lang="en-US" sz="1800" b="0" i="0" dirty="0" smtClean="0">
              <a:solidFill>
                <a:schemeClr val="accent5"/>
              </a:solidFill>
            </a:rPr>
            <a:t>future measurements will be compared. </a:t>
          </a:r>
          <a:r>
            <a:rPr lang="en-US" sz="1800" b="0" i="0" dirty="0" smtClean="0">
              <a:solidFill>
                <a:schemeClr val="accent5"/>
              </a:solidFill>
            </a:rPr>
            <a:t>It is a </a:t>
          </a:r>
          <a:r>
            <a:rPr lang="en-US" sz="1800" b="0" i="0" dirty="0" smtClean="0">
              <a:solidFill>
                <a:schemeClr val="accent5"/>
              </a:solidFill>
            </a:rPr>
            <a:t>point of reference. There are </a:t>
          </a:r>
          <a:r>
            <a:rPr lang="en-US" sz="1800" b="0" i="0" dirty="0" smtClean="0">
              <a:solidFill>
                <a:schemeClr val="accent5"/>
              </a:solidFill>
            </a:rPr>
            <a:t>normally 3 </a:t>
          </a:r>
          <a:r>
            <a:rPr lang="en-US" sz="1800" b="0" i="0" dirty="0" smtClean="0">
              <a:solidFill>
                <a:schemeClr val="accent5"/>
              </a:solidFill>
            </a:rPr>
            <a:t>baselines: schedule, cost and scope.</a:t>
          </a:r>
          <a:endParaRPr lang="en-US" sz="1800" dirty="0">
            <a:solidFill>
              <a:schemeClr val="accent5"/>
            </a:solidFill>
            <a:latin typeface="+mn-lt"/>
          </a:endParaRPr>
        </a:p>
      </dgm:t>
    </dgm:pt>
    <dgm:pt modelId="{29A69515-AB1C-4A6C-8B4E-2F06702FECCF}" type="parTrans" cxnId="{3CF5D5BC-72D5-40D9-A48D-2B09F8C28F59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A314CE22-523C-4381-B509-9FE86A1C3E29}" type="sibTrans" cxnId="{3CF5D5BC-72D5-40D9-A48D-2B09F8C28F59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15000BAB-07DE-48B3-909D-4D007FC4C1EF}">
      <dgm:prSet phldrT="[Text]" custT="1"/>
      <dgm:spPr/>
      <dgm:t>
        <a:bodyPr/>
        <a:lstStyle/>
        <a:p>
          <a:r>
            <a:rPr lang="en-US" sz="2700" b="1" u="none" dirty="0" smtClean="0">
              <a:solidFill>
                <a:schemeClr val="bg1"/>
              </a:solidFill>
              <a:latin typeface="+mn-lt"/>
            </a:rPr>
            <a:t>Risk</a:t>
          </a:r>
          <a:endParaRPr lang="en-US" sz="2700" u="none" dirty="0">
            <a:solidFill>
              <a:schemeClr val="bg1"/>
            </a:solidFill>
            <a:latin typeface="+mn-lt"/>
          </a:endParaRPr>
        </a:p>
      </dgm:t>
    </dgm:pt>
    <dgm:pt modelId="{55FD624A-0AC5-4B93-80C0-97F7ADF0628A}" type="parTrans" cxnId="{22D3B82C-3F1B-48FA-B5E4-012C35604C84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681ABEBA-1637-4425-95A4-ABB58C7F554A}" type="sibTrans" cxnId="{22D3B82C-3F1B-48FA-B5E4-012C35604C84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44E2EE42-335D-4C78-9754-F90C52A987AA}">
      <dgm:prSet phldrT="[Text]" custT="1"/>
      <dgm:spPr/>
      <dgm:t>
        <a:bodyPr/>
        <a:lstStyle/>
        <a:p>
          <a:r>
            <a:rPr lang="en-US" sz="1800" b="0" i="0" dirty="0" smtClean="0">
              <a:solidFill>
                <a:schemeClr val="accent5"/>
              </a:solidFill>
            </a:rPr>
            <a:t>The probability of occurrence of a specific event that affects the pursuit of objectives. </a:t>
          </a:r>
          <a:endParaRPr lang="en-US" sz="1800" dirty="0">
            <a:solidFill>
              <a:schemeClr val="accent5"/>
            </a:solidFill>
            <a:latin typeface="+mn-lt"/>
          </a:endParaRPr>
        </a:p>
      </dgm:t>
    </dgm:pt>
    <dgm:pt modelId="{451591E7-594F-43FA-AB5C-256FF508D402}" type="parTrans" cxnId="{E120B050-7FAF-4CBF-A9EB-2D9AA0C2CED9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85D7154F-E053-41D6-A169-C1026802A222}" type="sibTrans" cxnId="{E120B050-7FAF-4CBF-A9EB-2D9AA0C2CED9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618C6044-8EF8-415D-B4E8-DA560AB2D160}">
      <dgm:prSet phldrT="[Text]" custT="1"/>
      <dgm:spPr/>
      <dgm:t>
        <a:bodyPr/>
        <a:lstStyle/>
        <a:p>
          <a:r>
            <a:rPr lang="en-US" sz="2700" b="1" dirty="0" smtClean="0">
              <a:solidFill>
                <a:schemeClr val="bg1"/>
              </a:solidFill>
              <a:latin typeface="+mn-lt"/>
            </a:rPr>
            <a:t>Scope</a:t>
          </a:r>
          <a:endParaRPr lang="en-US" sz="2700" b="1" dirty="0">
            <a:solidFill>
              <a:schemeClr val="bg1"/>
            </a:solidFill>
            <a:latin typeface="+mn-lt"/>
          </a:endParaRPr>
        </a:p>
      </dgm:t>
    </dgm:pt>
    <dgm:pt modelId="{926B1E7C-A2ED-4E59-9BCF-190A9D3B4C6D}" type="parTrans" cxnId="{8AA280E3-BCF7-47D6-BCCC-9DA955126497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F2952D06-F27B-48CC-A0C4-C8999CE3D17B}" type="sibTrans" cxnId="{8AA280E3-BCF7-47D6-BCCC-9DA955126497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EB052D37-9F9F-4C8B-AB3F-1D0F8350B400}">
      <dgm:prSet phldrT="[Text]" custT="1"/>
      <dgm:spPr/>
      <dgm:t>
        <a:bodyPr/>
        <a:lstStyle/>
        <a:p>
          <a:r>
            <a:rPr lang="en-US" sz="1800" b="0" i="0" dirty="0" smtClean="0">
              <a:solidFill>
                <a:schemeClr val="accent5"/>
              </a:solidFill>
            </a:rPr>
            <a:t>Constitutes everything it is supposed to accomplish in order to be deemed successful.</a:t>
          </a:r>
          <a:endParaRPr lang="en-US" sz="1800" dirty="0">
            <a:solidFill>
              <a:schemeClr val="accent5"/>
            </a:solidFill>
            <a:latin typeface="+mn-lt"/>
          </a:endParaRPr>
        </a:p>
      </dgm:t>
    </dgm:pt>
    <dgm:pt modelId="{ACAE0159-F52E-4F18-BA8A-28ADB934B412}" type="parTrans" cxnId="{5E9FCB49-9192-4D25-A08A-0C0976EAC408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DCEABC8F-F972-4907-A82D-307FED555E18}" type="sibTrans" cxnId="{5E9FCB49-9192-4D25-A08A-0C0976EAC408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0E70E506-EC55-49DB-BF75-15D832C47A67}" type="pres">
      <dgm:prSet presAssocID="{8B7AA6C5-A0A2-4BE5-99AA-14979CB5C63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EA27D13-5D36-46D8-A381-24D092790165}" type="pres">
      <dgm:prSet presAssocID="{9118648D-81DD-4169-A274-751BF04ED1BE}" presName="linNode" presStyleCnt="0"/>
      <dgm:spPr/>
    </dgm:pt>
    <dgm:pt modelId="{43AD6177-FABB-424C-9DEB-4856EBAEA38F}" type="pres">
      <dgm:prSet presAssocID="{9118648D-81DD-4169-A274-751BF04ED1BE}" presName="parentText" presStyleLbl="node1" presStyleIdx="0" presStyleCnt="4" custLinFactNeighborX="-1614" custLinFactNeighborY="-22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4806EE-1F6B-4FB5-AC6C-3E5EEADF271C}" type="pres">
      <dgm:prSet presAssocID="{9118648D-81DD-4169-A274-751BF04ED1BE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F52D6E-DC3A-47E0-AA02-A4086982EFA4}" type="pres">
      <dgm:prSet presAssocID="{6D6B1E01-D317-4EF9-BC68-FF8F4C43CB17}" presName="sp" presStyleCnt="0"/>
      <dgm:spPr/>
    </dgm:pt>
    <dgm:pt modelId="{025866CE-29E6-474D-9091-AF3EEE6074E6}" type="pres">
      <dgm:prSet presAssocID="{B84B310A-7D50-439C-81EE-81400D82D0B6}" presName="linNode" presStyleCnt="0"/>
      <dgm:spPr/>
    </dgm:pt>
    <dgm:pt modelId="{9BCCF312-D95E-456F-A935-95C6B136C44D}" type="pres">
      <dgm:prSet presAssocID="{B84B310A-7D50-439C-81EE-81400D82D0B6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76B9CB-A9FD-4AD3-81C3-A289DB8BCF28}" type="pres">
      <dgm:prSet presAssocID="{B84B310A-7D50-439C-81EE-81400D82D0B6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A7ECC0-41C3-44D9-8A2B-4E53F4F8C15B}" type="pres">
      <dgm:prSet presAssocID="{4F8887C0-C269-4CCD-9D08-37169CA82F77}" presName="sp" presStyleCnt="0"/>
      <dgm:spPr/>
    </dgm:pt>
    <dgm:pt modelId="{23F7A62B-A071-4ED2-BE55-64DE9A509584}" type="pres">
      <dgm:prSet presAssocID="{15000BAB-07DE-48B3-909D-4D007FC4C1EF}" presName="linNode" presStyleCnt="0"/>
      <dgm:spPr/>
    </dgm:pt>
    <dgm:pt modelId="{B62E384A-2973-45D2-BBB4-38CBEAFBA5BB}" type="pres">
      <dgm:prSet presAssocID="{15000BAB-07DE-48B3-909D-4D007FC4C1EF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9BB025-BFDE-4899-9796-ECA2BD96B1C6}" type="pres">
      <dgm:prSet presAssocID="{15000BAB-07DE-48B3-909D-4D007FC4C1EF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A3DE3B-5260-492A-9A16-0067D58802C7}" type="pres">
      <dgm:prSet presAssocID="{681ABEBA-1637-4425-95A4-ABB58C7F554A}" presName="sp" presStyleCnt="0"/>
      <dgm:spPr/>
    </dgm:pt>
    <dgm:pt modelId="{6910604C-0771-49DC-A708-67BF7B9DE6FE}" type="pres">
      <dgm:prSet presAssocID="{618C6044-8EF8-415D-B4E8-DA560AB2D160}" presName="linNode" presStyleCnt="0"/>
      <dgm:spPr/>
    </dgm:pt>
    <dgm:pt modelId="{F8E6790F-0BDB-4EAD-B4BC-B02AEA163151}" type="pres">
      <dgm:prSet presAssocID="{618C6044-8EF8-415D-B4E8-DA560AB2D160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865761-A58D-47AB-B08A-271035D4984E}" type="pres">
      <dgm:prSet presAssocID="{618C6044-8EF8-415D-B4E8-DA560AB2D160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B282A36-D6DD-472C-9D1A-58A2305C194A}" srcId="{9118648D-81DD-4169-A274-751BF04ED1BE}" destId="{BA77965C-FDD5-4827-8F1D-2808B74BCE6A}" srcOrd="0" destOrd="0" parTransId="{B7CA9ACA-D7E0-4760-8155-1A4CD68405EC}" sibTransId="{809D81D3-ACEB-404A-90A3-94F2885FEE10}"/>
    <dgm:cxn modelId="{3CF5D5BC-72D5-40D9-A48D-2B09F8C28F59}" srcId="{B84B310A-7D50-439C-81EE-81400D82D0B6}" destId="{89427513-CA1E-4D6A-A8B5-BEB0E12AFE06}" srcOrd="0" destOrd="0" parTransId="{29A69515-AB1C-4A6C-8B4E-2F06702FECCF}" sibTransId="{A314CE22-523C-4381-B509-9FE86A1C3E29}"/>
    <dgm:cxn modelId="{38CFEBB4-F1AC-4CF2-AF60-9B5521A7A75D}" type="presOf" srcId="{EB052D37-9F9F-4C8B-AB3F-1D0F8350B400}" destId="{A9865761-A58D-47AB-B08A-271035D4984E}" srcOrd="0" destOrd="0" presId="urn:microsoft.com/office/officeart/2005/8/layout/vList5"/>
    <dgm:cxn modelId="{58050DF3-35CB-47B2-B4DF-AD1BBA56A34F}" srcId="{8B7AA6C5-A0A2-4BE5-99AA-14979CB5C635}" destId="{B84B310A-7D50-439C-81EE-81400D82D0B6}" srcOrd="1" destOrd="0" parTransId="{FE843211-DCA5-4D3E-B052-AFFD88011EB7}" sibTransId="{4F8887C0-C269-4CCD-9D08-37169CA82F77}"/>
    <dgm:cxn modelId="{3E15D7A1-E61B-4209-B8DA-FAC56A588F9E}" type="presOf" srcId="{8B7AA6C5-A0A2-4BE5-99AA-14979CB5C635}" destId="{0E70E506-EC55-49DB-BF75-15D832C47A67}" srcOrd="0" destOrd="0" presId="urn:microsoft.com/office/officeart/2005/8/layout/vList5"/>
    <dgm:cxn modelId="{A4C011A3-3A98-4FDB-AB9D-F75532C4AD5B}" type="presOf" srcId="{618C6044-8EF8-415D-B4E8-DA560AB2D160}" destId="{F8E6790F-0BDB-4EAD-B4BC-B02AEA163151}" srcOrd="0" destOrd="0" presId="urn:microsoft.com/office/officeart/2005/8/layout/vList5"/>
    <dgm:cxn modelId="{5E9FCB49-9192-4D25-A08A-0C0976EAC408}" srcId="{618C6044-8EF8-415D-B4E8-DA560AB2D160}" destId="{EB052D37-9F9F-4C8B-AB3F-1D0F8350B400}" srcOrd="0" destOrd="0" parTransId="{ACAE0159-F52E-4F18-BA8A-28ADB934B412}" sibTransId="{DCEABC8F-F972-4907-A82D-307FED555E18}"/>
    <dgm:cxn modelId="{B6BCD4FC-3660-40F1-9882-787AE630AE0D}" type="presOf" srcId="{89427513-CA1E-4D6A-A8B5-BEB0E12AFE06}" destId="{3776B9CB-A9FD-4AD3-81C3-A289DB8BCF28}" srcOrd="0" destOrd="0" presId="urn:microsoft.com/office/officeart/2005/8/layout/vList5"/>
    <dgm:cxn modelId="{B640C7CF-F84F-4B82-9655-03E49C927FAD}" type="presOf" srcId="{44E2EE42-335D-4C78-9754-F90C52A987AA}" destId="{139BB025-BFDE-4899-9796-ECA2BD96B1C6}" srcOrd="0" destOrd="0" presId="urn:microsoft.com/office/officeart/2005/8/layout/vList5"/>
    <dgm:cxn modelId="{3E8DDB8F-5C98-49D2-A24D-10F77E7EC61F}" type="presOf" srcId="{15000BAB-07DE-48B3-909D-4D007FC4C1EF}" destId="{B62E384A-2973-45D2-BBB4-38CBEAFBA5BB}" srcOrd="0" destOrd="0" presId="urn:microsoft.com/office/officeart/2005/8/layout/vList5"/>
    <dgm:cxn modelId="{8AA280E3-BCF7-47D6-BCCC-9DA955126497}" srcId="{8B7AA6C5-A0A2-4BE5-99AA-14979CB5C635}" destId="{618C6044-8EF8-415D-B4E8-DA560AB2D160}" srcOrd="3" destOrd="0" parTransId="{926B1E7C-A2ED-4E59-9BCF-190A9D3B4C6D}" sibTransId="{F2952D06-F27B-48CC-A0C4-C8999CE3D17B}"/>
    <dgm:cxn modelId="{22D3B82C-3F1B-48FA-B5E4-012C35604C84}" srcId="{8B7AA6C5-A0A2-4BE5-99AA-14979CB5C635}" destId="{15000BAB-07DE-48B3-909D-4D007FC4C1EF}" srcOrd="2" destOrd="0" parTransId="{55FD624A-0AC5-4B93-80C0-97F7ADF0628A}" sibTransId="{681ABEBA-1637-4425-95A4-ABB58C7F554A}"/>
    <dgm:cxn modelId="{DAEC87F3-F6CB-4984-B8AD-96B4C79EC9F0}" srcId="{8B7AA6C5-A0A2-4BE5-99AA-14979CB5C635}" destId="{9118648D-81DD-4169-A274-751BF04ED1BE}" srcOrd="0" destOrd="0" parTransId="{A88A9E52-814C-430A-A5E2-3ABC4DDDEC75}" sibTransId="{6D6B1E01-D317-4EF9-BC68-FF8F4C43CB17}"/>
    <dgm:cxn modelId="{E120B050-7FAF-4CBF-A9EB-2D9AA0C2CED9}" srcId="{15000BAB-07DE-48B3-909D-4D007FC4C1EF}" destId="{44E2EE42-335D-4C78-9754-F90C52A987AA}" srcOrd="0" destOrd="0" parTransId="{451591E7-594F-43FA-AB5C-256FF508D402}" sibTransId="{85D7154F-E053-41D6-A169-C1026802A222}"/>
    <dgm:cxn modelId="{65711630-AEF9-4066-8EA0-B6BCC4A15493}" type="presOf" srcId="{BA77965C-FDD5-4827-8F1D-2808B74BCE6A}" destId="{ED4806EE-1F6B-4FB5-AC6C-3E5EEADF271C}" srcOrd="0" destOrd="0" presId="urn:microsoft.com/office/officeart/2005/8/layout/vList5"/>
    <dgm:cxn modelId="{8D26D7EF-4C74-4DD1-9505-579CC23ABA5C}" type="presOf" srcId="{B84B310A-7D50-439C-81EE-81400D82D0B6}" destId="{9BCCF312-D95E-456F-A935-95C6B136C44D}" srcOrd="0" destOrd="0" presId="urn:microsoft.com/office/officeart/2005/8/layout/vList5"/>
    <dgm:cxn modelId="{D25AF558-D95B-4AC5-A070-5BF8E7A73F38}" type="presOf" srcId="{9118648D-81DD-4169-A274-751BF04ED1BE}" destId="{43AD6177-FABB-424C-9DEB-4856EBAEA38F}" srcOrd="0" destOrd="0" presId="urn:microsoft.com/office/officeart/2005/8/layout/vList5"/>
    <dgm:cxn modelId="{49457E63-861F-432E-A7D1-D68BEB45667A}" type="presParOf" srcId="{0E70E506-EC55-49DB-BF75-15D832C47A67}" destId="{1EA27D13-5D36-46D8-A381-24D092790165}" srcOrd="0" destOrd="0" presId="urn:microsoft.com/office/officeart/2005/8/layout/vList5"/>
    <dgm:cxn modelId="{E66CC5DB-42F0-4318-8EC9-946507934959}" type="presParOf" srcId="{1EA27D13-5D36-46D8-A381-24D092790165}" destId="{43AD6177-FABB-424C-9DEB-4856EBAEA38F}" srcOrd="0" destOrd="0" presId="urn:microsoft.com/office/officeart/2005/8/layout/vList5"/>
    <dgm:cxn modelId="{EB5CA242-41A1-466A-959D-1596AFD14ED9}" type="presParOf" srcId="{1EA27D13-5D36-46D8-A381-24D092790165}" destId="{ED4806EE-1F6B-4FB5-AC6C-3E5EEADF271C}" srcOrd="1" destOrd="0" presId="urn:microsoft.com/office/officeart/2005/8/layout/vList5"/>
    <dgm:cxn modelId="{E5597702-6FCA-45C4-AAD8-F1D2A61542D6}" type="presParOf" srcId="{0E70E506-EC55-49DB-BF75-15D832C47A67}" destId="{E0F52D6E-DC3A-47E0-AA02-A4086982EFA4}" srcOrd="1" destOrd="0" presId="urn:microsoft.com/office/officeart/2005/8/layout/vList5"/>
    <dgm:cxn modelId="{E625ED3A-9B68-4B90-BDF6-9A7E6F6DD445}" type="presParOf" srcId="{0E70E506-EC55-49DB-BF75-15D832C47A67}" destId="{025866CE-29E6-474D-9091-AF3EEE6074E6}" srcOrd="2" destOrd="0" presId="urn:microsoft.com/office/officeart/2005/8/layout/vList5"/>
    <dgm:cxn modelId="{9EA72B9B-7B4C-400F-9BF5-9C43A3B57E54}" type="presParOf" srcId="{025866CE-29E6-474D-9091-AF3EEE6074E6}" destId="{9BCCF312-D95E-456F-A935-95C6B136C44D}" srcOrd="0" destOrd="0" presId="urn:microsoft.com/office/officeart/2005/8/layout/vList5"/>
    <dgm:cxn modelId="{D83265B9-1D05-44BE-8934-48D26A2BC2CF}" type="presParOf" srcId="{025866CE-29E6-474D-9091-AF3EEE6074E6}" destId="{3776B9CB-A9FD-4AD3-81C3-A289DB8BCF28}" srcOrd="1" destOrd="0" presId="urn:microsoft.com/office/officeart/2005/8/layout/vList5"/>
    <dgm:cxn modelId="{A334B263-A843-40F4-8157-45E4C4535133}" type="presParOf" srcId="{0E70E506-EC55-49DB-BF75-15D832C47A67}" destId="{EDA7ECC0-41C3-44D9-8A2B-4E53F4F8C15B}" srcOrd="3" destOrd="0" presId="urn:microsoft.com/office/officeart/2005/8/layout/vList5"/>
    <dgm:cxn modelId="{B180BE28-AA59-4ECD-8D87-CF9881C87855}" type="presParOf" srcId="{0E70E506-EC55-49DB-BF75-15D832C47A67}" destId="{23F7A62B-A071-4ED2-BE55-64DE9A509584}" srcOrd="4" destOrd="0" presId="urn:microsoft.com/office/officeart/2005/8/layout/vList5"/>
    <dgm:cxn modelId="{15AA1F9A-03F9-4587-A2ED-DFF5EBD20F66}" type="presParOf" srcId="{23F7A62B-A071-4ED2-BE55-64DE9A509584}" destId="{B62E384A-2973-45D2-BBB4-38CBEAFBA5BB}" srcOrd="0" destOrd="0" presId="urn:microsoft.com/office/officeart/2005/8/layout/vList5"/>
    <dgm:cxn modelId="{82953EF0-1652-47C0-8303-66C3735993FC}" type="presParOf" srcId="{23F7A62B-A071-4ED2-BE55-64DE9A509584}" destId="{139BB025-BFDE-4899-9796-ECA2BD96B1C6}" srcOrd="1" destOrd="0" presId="urn:microsoft.com/office/officeart/2005/8/layout/vList5"/>
    <dgm:cxn modelId="{04F94FC1-FEF9-4925-8A46-FF464842871E}" type="presParOf" srcId="{0E70E506-EC55-49DB-BF75-15D832C47A67}" destId="{5FA3DE3B-5260-492A-9A16-0067D58802C7}" srcOrd="5" destOrd="0" presId="urn:microsoft.com/office/officeart/2005/8/layout/vList5"/>
    <dgm:cxn modelId="{CB0FA460-5596-418A-97DE-ECF1B3ED4986}" type="presParOf" srcId="{0E70E506-EC55-49DB-BF75-15D832C47A67}" destId="{6910604C-0771-49DC-A708-67BF7B9DE6FE}" srcOrd="6" destOrd="0" presId="urn:microsoft.com/office/officeart/2005/8/layout/vList5"/>
    <dgm:cxn modelId="{25BAFDA7-649E-49BB-B0D3-AB79D46D69EB}" type="presParOf" srcId="{6910604C-0771-49DC-A708-67BF7B9DE6FE}" destId="{F8E6790F-0BDB-4EAD-B4BC-B02AEA163151}" srcOrd="0" destOrd="0" presId="urn:microsoft.com/office/officeart/2005/8/layout/vList5"/>
    <dgm:cxn modelId="{571F2418-F93B-4BAF-98EE-144738D96A42}" type="presParOf" srcId="{6910604C-0771-49DC-A708-67BF7B9DE6FE}" destId="{A9865761-A58D-47AB-B08A-271035D4984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2BF05FA-FF8D-41F1-AB6E-B3AA4878533C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4BFBD6-9025-4693-85B4-8B8D6A9DAB01}">
      <dgm:prSet phldrT="[Text]"/>
      <dgm:spPr>
        <a:solidFill>
          <a:srgbClr val="007935"/>
        </a:solidFill>
      </dgm:spPr>
      <dgm:t>
        <a:bodyPr/>
        <a:lstStyle/>
        <a:p>
          <a:pPr algn="l"/>
          <a:r>
            <a:rPr lang="en-US" dirty="0" smtClean="0"/>
            <a:t>Staff IS projects</a:t>
          </a:r>
          <a:endParaRPr lang="en-US" dirty="0"/>
        </a:p>
      </dgm:t>
    </dgm:pt>
    <dgm:pt modelId="{5D5217B0-3A82-42CC-9E3C-0600CEDE28F8}" type="parTrans" cxnId="{7D15991D-84F6-467A-A67B-43F4D99821A0}">
      <dgm:prSet/>
      <dgm:spPr/>
      <dgm:t>
        <a:bodyPr/>
        <a:lstStyle/>
        <a:p>
          <a:endParaRPr lang="en-US"/>
        </a:p>
      </dgm:t>
    </dgm:pt>
    <dgm:pt modelId="{617371EF-D551-48B7-ACC0-B70C9CD6B62E}" type="sibTrans" cxnId="{7D15991D-84F6-467A-A67B-43F4D99821A0}">
      <dgm:prSet/>
      <dgm:spPr/>
      <dgm:t>
        <a:bodyPr/>
        <a:lstStyle/>
        <a:p>
          <a:endParaRPr lang="en-US"/>
        </a:p>
      </dgm:t>
    </dgm:pt>
    <dgm:pt modelId="{C7CB1998-940D-4A88-BA07-92A3A06E2BA1}">
      <dgm:prSet phldrT="[Text]" custT="1"/>
      <dgm:spPr>
        <a:noFill/>
        <a:ln>
          <a:noFill/>
        </a:ln>
      </dgm:spPr>
      <dgm:t>
        <a:bodyPr/>
        <a:lstStyle/>
        <a:p>
          <a:r>
            <a:rPr lang="en-US" sz="1800" dirty="0" smtClean="0">
              <a:solidFill>
                <a:schemeClr val="accent5"/>
              </a:solidFill>
            </a:rPr>
            <a:t>with PMO project managers &amp; business analysts, reducing time non-PMO personnel manage larger projects</a:t>
          </a:r>
          <a:endParaRPr lang="en-US" sz="1800" dirty="0">
            <a:solidFill>
              <a:schemeClr val="accent5"/>
            </a:solidFill>
          </a:endParaRPr>
        </a:p>
      </dgm:t>
    </dgm:pt>
    <dgm:pt modelId="{E0188D81-542D-4C60-A05A-47E4439A6FFD}" type="parTrans" cxnId="{F9B67B0D-00A5-4C4F-8AF5-51E22D7DE5D6}">
      <dgm:prSet/>
      <dgm:spPr/>
      <dgm:t>
        <a:bodyPr/>
        <a:lstStyle/>
        <a:p>
          <a:endParaRPr lang="en-US"/>
        </a:p>
      </dgm:t>
    </dgm:pt>
    <dgm:pt modelId="{535658AC-EED2-4822-BE04-937830D0CF10}" type="sibTrans" cxnId="{F9B67B0D-00A5-4C4F-8AF5-51E22D7DE5D6}">
      <dgm:prSet/>
      <dgm:spPr/>
      <dgm:t>
        <a:bodyPr/>
        <a:lstStyle/>
        <a:p>
          <a:endParaRPr lang="en-US"/>
        </a:p>
      </dgm:t>
    </dgm:pt>
    <dgm:pt modelId="{49FB2D8B-A1FF-467A-991B-10CEFD6B51B7}">
      <dgm:prSet phldrT="[Text]"/>
      <dgm:spPr>
        <a:solidFill>
          <a:srgbClr val="00AF9B"/>
        </a:solidFill>
      </dgm:spPr>
      <dgm:t>
        <a:bodyPr/>
        <a:lstStyle/>
        <a:p>
          <a:pPr algn="l"/>
          <a:r>
            <a:rPr lang="en-US" dirty="0" smtClean="0"/>
            <a:t>Enable consistent delivery</a:t>
          </a:r>
          <a:endParaRPr lang="en-US" dirty="0"/>
        </a:p>
      </dgm:t>
    </dgm:pt>
    <dgm:pt modelId="{71ABD8BE-F097-4706-AF3F-466D80BCE922}" type="parTrans" cxnId="{E335C78D-174F-4731-BA33-201BA88C9343}">
      <dgm:prSet/>
      <dgm:spPr/>
      <dgm:t>
        <a:bodyPr/>
        <a:lstStyle/>
        <a:p>
          <a:endParaRPr lang="en-US"/>
        </a:p>
      </dgm:t>
    </dgm:pt>
    <dgm:pt modelId="{74C75C05-3503-4DE2-AF03-16016769C9C4}" type="sibTrans" cxnId="{E335C78D-174F-4731-BA33-201BA88C9343}">
      <dgm:prSet/>
      <dgm:spPr/>
      <dgm:t>
        <a:bodyPr/>
        <a:lstStyle/>
        <a:p>
          <a:endParaRPr lang="en-US"/>
        </a:p>
      </dgm:t>
    </dgm:pt>
    <dgm:pt modelId="{628D4523-E496-4FBE-9C67-2F4F176BEC1F}">
      <dgm:prSet phldrT="[Text]" custT="1"/>
      <dgm:spPr>
        <a:noFill/>
        <a:ln>
          <a:noFill/>
        </a:ln>
      </dgm:spPr>
      <dgm:t>
        <a:bodyPr/>
        <a:lstStyle/>
        <a:p>
          <a:r>
            <a:rPr lang="en-US" sz="1800" dirty="0" smtClean="0">
              <a:solidFill>
                <a:schemeClr val="accent5"/>
              </a:solidFill>
            </a:rPr>
            <a:t>by developing and using frameworks, tools, templates and best practice processes</a:t>
          </a:r>
          <a:endParaRPr lang="en-US" sz="1800" dirty="0">
            <a:solidFill>
              <a:schemeClr val="accent5"/>
            </a:solidFill>
          </a:endParaRPr>
        </a:p>
      </dgm:t>
    </dgm:pt>
    <dgm:pt modelId="{E73ED432-078B-4496-827A-46A8A557D94E}" type="parTrans" cxnId="{115CA9F4-7CA6-4517-9BE9-942AF8981187}">
      <dgm:prSet/>
      <dgm:spPr/>
      <dgm:t>
        <a:bodyPr/>
        <a:lstStyle/>
        <a:p>
          <a:endParaRPr lang="en-US"/>
        </a:p>
      </dgm:t>
    </dgm:pt>
    <dgm:pt modelId="{00FBE102-6951-4004-B8A6-D014F6027DD2}" type="sibTrans" cxnId="{115CA9F4-7CA6-4517-9BE9-942AF8981187}">
      <dgm:prSet/>
      <dgm:spPr/>
      <dgm:t>
        <a:bodyPr/>
        <a:lstStyle/>
        <a:p>
          <a:endParaRPr lang="en-US"/>
        </a:p>
      </dgm:t>
    </dgm:pt>
    <dgm:pt modelId="{D5FB9F49-CA35-4679-B369-20A66B974A1A}">
      <dgm:prSet phldrT="[Text]"/>
      <dgm:spPr>
        <a:solidFill>
          <a:srgbClr val="00AEEF"/>
        </a:solidFill>
      </dgm:spPr>
      <dgm:t>
        <a:bodyPr/>
        <a:lstStyle/>
        <a:p>
          <a:pPr algn="l"/>
          <a:r>
            <a:rPr lang="en-US" dirty="0" smtClean="0"/>
            <a:t>Maintain IS </a:t>
          </a:r>
          <a:br>
            <a:rPr lang="en-US" dirty="0" smtClean="0"/>
          </a:br>
          <a:r>
            <a:rPr lang="en-US" dirty="0" smtClean="0"/>
            <a:t>project portfolio</a:t>
          </a:r>
          <a:endParaRPr lang="en-US" dirty="0"/>
        </a:p>
      </dgm:t>
    </dgm:pt>
    <dgm:pt modelId="{328E15A9-9127-4C3D-83B0-BFA5C77B02A9}" type="parTrans" cxnId="{566E3763-80DF-46AB-8AED-50708CBF9379}">
      <dgm:prSet/>
      <dgm:spPr/>
      <dgm:t>
        <a:bodyPr/>
        <a:lstStyle/>
        <a:p>
          <a:endParaRPr lang="en-US"/>
        </a:p>
      </dgm:t>
    </dgm:pt>
    <dgm:pt modelId="{51B994EE-D454-45FD-A231-02909518D867}" type="sibTrans" cxnId="{566E3763-80DF-46AB-8AED-50708CBF9379}">
      <dgm:prSet/>
      <dgm:spPr/>
      <dgm:t>
        <a:bodyPr/>
        <a:lstStyle/>
        <a:p>
          <a:endParaRPr lang="en-US"/>
        </a:p>
      </dgm:t>
    </dgm:pt>
    <dgm:pt modelId="{398962EE-0A47-4745-8604-90A0FF0F343F}">
      <dgm:prSet phldrT="[Text]" custT="1"/>
      <dgm:spPr>
        <a:noFill/>
        <a:ln>
          <a:noFill/>
        </a:ln>
      </dgm:spPr>
      <dgm:t>
        <a:bodyPr/>
        <a:lstStyle/>
        <a:p>
          <a:r>
            <a:rPr lang="en-US" sz="1800" dirty="0" smtClean="0">
              <a:solidFill>
                <a:schemeClr val="accent5"/>
              </a:solidFill>
            </a:rPr>
            <a:t>which consists of selecting projects that best achieve the universities operational and financial goals, while meeting customers needs and within our resource constraints</a:t>
          </a:r>
          <a:endParaRPr lang="en-US" sz="1800" dirty="0">
            <a:solidFill>
              <a:schemeClr val="accent5"/>
            </a:solidFill>
          </a:endParaRPr>
        </a:p>
      </dgm:t>
    </dgm:pt>
    <dgm:pt modelId="{BFC66388-212B-44F9-8FF7-C61D79FAA8E7}" type="parTrans" cxnId="{E280943B-B04F-4424-A7E4-C07B4F6BF237}">
      <dgm:prSet/>
      <dgm:spPr/>
      <dgm:t>
        <a:bodyPr/>
        <a:lstStyle/>
        <a:p>
          <a:endParaRPr lang="en-US"/>
        </a:p>
      </dgm:t>
    </dgm:pt>
    <dgm:pt modelId="{02017905-A3BA-4A2C-8852-398E167F2CD3}" type="sibTrans" cxnId="{E280943B-B04F-4424-A7E4-C07B4F6BF237}">
      <dgm:prSet/>
      <dgm:spPr/>
      <dgm:t>
        <a:bodyPr/>
        <a:lstStyle/>
        <a:p>
          <a:endParaRPr lang="en-US"/>
        </a:p>
      </dgm:t>
    </dgm:pt>
    <dgm:pt modelId="{F760109C-6AEA-4258-BDFF-1C2BA65E9CAE}">
      <dgm:prSet phldrT="[Text]"/>
      <dgm:spPr>
        <a:solidFill>
          <a:srgbClr val="3F97B5"/>
        </a:solidFill>
      </dgm:spPr>
      <dgm:t>
        <a:bodyPr/>
        <a:lstStyle/>
        <a:p>
          <a:pPr algn="l"/>
          <a:r>
            <a:rPr lang="en-US" dirty="0" smtClean="0"/>
            <a:t>Spotlight project health</a:t>
          </a:r>
          <a:endParaRPr lang="en-US" dirty="0"/>
        </a:p>
      </dgm:t>
    </dgm:pt>
    <dgm:pt modelId="{AB2083C3-A4F1-43B0-984D-732E925CF438}" type="parTrans" cxnId="{7433193B-EE4B-43D0-B538-08DDC4A50452}">
      <dgm:prSet/>
      <dgm:spPr/>
      <dgm:t>
        <a:bodyPr/>
        <a:lstStyle/>
        <a:p>
          <a:endParaRPr lang="en-US"/>
        </a:p>
      </dgm:t>
    </dgm:pt>
    <dgm:pt modelId="{D0D33448-4A76-4057-A94A-6E21432A7F17}" type="sibTrans" cxnId="{7433193B-EE4B-43D0-B538-08DDC4A50452}">
      <dgm:prSet/>
      <dgm:spPr/>
      <dgm:t>
        <a:bodyPr/>
        <a:lstStyle/>
        <a:p>
          <a:endParaRPr lang="en-US"/>
        </a:p>
      </dgm:t>
    </dgm:pt>
    <dgm:pt modelId="{5A28841D-8500-49C1-A04D-29ED59433DAD}">
      <dgm:prSet phldrT="[Text]"/>
      <dgm:spPr>
        <a:solidFill>
          <a:srgbClr val="004E72"/>
        </a:solidFill>
      </dgm:spPr>
      <dgm:t>
        <a:bodyPr/>
        <a:lstStyle/>
        <a:p>
          <a:pPr algn="l"/>
          <a:r>
            <a:rPr lang="en-US" dirty="0" smtClean="0"/>
            <a:t>Provide training </a:t>
          </a:r>
          <a:br>
            <a:rPr lang="en-US" dirty="0" smtClean="0"/>
          </a:br>
          <a:r>
            <a:rPr lang="en-US" dirty="0" smtClean="0"/>
            <a:t>and guidance</a:t>
          </a:r>
          <a:endParaRPr lang="en-US" dirty="0"/>
        </a:p>
      </dgm:t>
    </dgm:pt>
    <dgm:pt modelId="{F1F0DD46-6DBD-4738-8639-1DF455ED2CC0}" type="parTrans" cxnId="{85F6D7F7-F976-47DE-9A69-E2DA6D440007}">
      <dgm:prSet/>
      <dgm:spPr/>
      <dgm:t>
        <a:bodyPr/>
        <a:lstStyle/>
        <a:p>
          <a:endParaRPr lang="en-US"/>
        </a:p>
      </dgm:t>
    </dgm:pt>
    <dgm:pt modelId="{D3F5D1E5-F809-42D6-9A64-FC671A630F6B}" type="sibTrans" cxnId="{85F6D7F7-F976-47DE-9A69-E2DA6D440007}">
      <dgm:prSet/>
      <dgm:spPr/>
      <dgm:t>
        <a:bodyPr/>
        <a:lstStyle/>
        <a:p>
          <a:endParaRPr lang="en-US"/>
        </a:p>
      </dgm:t>
    </dgm:pt>
    <dgm:pt modelId="{233F74A7-2D5F-4245-8B7A-C037D58E029B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pPr algn="l"/>
          <a:r>
            <a:rPr lang="en-US" dirty="0" smtClean="0"/>
            <a:t>Build communities of practice</a:t>
          </a:r>
          <a:endParaRPr lang="en-US" dirty="0"/>
        </a:p>
      </dgm:t>
    </dgm:pt>
    <dgm:pt modelId="{8E9AB2C3-ED8A-44F7-B719-14AC41C7B73E}" type="parTrans" cxnId="{743A1005-408D-4D81-B14A-48FBA20FE311}">
      <dgm:prSet/>
      <dgm:spPr/>
      <dgm:t>
        <a:bodyPr/>
        <a:lstStyle/>
        <a:p>
          <a:endParaRPr lang="en-US"/>
        </a:p>
      </dgm:t>
    </dgm:pt>
    <dgm:pt modelId="{592A7F06-9C2A-4717-8D2F-72FDFB59ACFE}" type="sibTrans" cxnId="{743A1005-408D-4D81-B14A-48FBA20FE311}">
      <dgm:prSet/>
      <dgm:spPr/>
      <dgm:t>
        <a:bodyPr/>
        <a:lstStyle/>
        <a:p>
          <a:endParaRPr lang="en-US"/>
        </a:p>
      </dgm:t>
    </dgm:pt>
    <dgm:pt modelId="{37177F95-3BA2-4DCA-B633-97938D91226E}">
      <dgm:prSet phldrT="[Text]" custT="1"/>
      <dgm:spPr>
        <a:noFill/>
        <a:ln>
          <a:noFill/>
        </a:ln>
      </dgm:spPr>
      <dgm:t>
        <a:bodyPr/>
        <a:lstStyle/>
        <a:p>
          <a:r>
            <a:rPr lang="en-US" sz="1800" dirty="0" smtClean="0">
              <a:solidFill>
                <a:schemeClr val="accent5"/>
              </a:solidFill>
            </a:rPr>
            <a:t>through monitoring project progress &amp; addressing issues quickly</a:t>
          </a:r>
          <a:endParaRPr lang="en-US" sz="1800" dirty="0">
            <a:solidFill>
              <a:schemeClr val="accent5"/>
            </a:solidFill>
          </a:endParaRPr>
        </a:p>
      </dgm:t>
    </dgm:pt>
    <dgm:pt modelId="{AD8CF0B7-FB34-413C-9B94-B1840838C372}" type="parTrans" cxnId="{DF006873-8EB7-4D8C-AF54-72B00DF2C79B}">
      <dgm:prSet/>
      <dgm:spPr/>
      <dgm:t>
        <a:bodyPr/>
        <a:lstStyle/>
        <a:p>
          <a:endParaRPr lang="en-US"/>
        </a:p>
      </dgm:t>
    </dgm:pt>
    <dgm:pt modelId="{404C9E82-3CB9-4DB3-BC5B-1F3F1E66C533}" type="sibTrans" cxnId="{DF006873-8EB7-4D8C-AF54-72B00DF2C79B}">
      <dgm:prSet/>
      <dgm:spPr/>
      <dgm:t>
        <a:bodyPr/>
        <a:lstStyle/>
        <a:p>
          <a:endParaRPr lang="en-US"/>
        </a:p>
      </dgm:t>
    </dgm:pt>
    <dgm:pt modelId="{D5FCB65A-51BA-45C0-84EA-937556F3B66D}">
      <dgm:prSet phldrT="[Text]" custT="1"/>
      <dgm:spPr>
        <a:noFill/>
        <a:ln>
          <a:noFill/>
        </a:ln>
      </dgm:spPr>
      <dgm:t>
        <a:bodyPr/>
        <a:lstStyle/>
        <a:p>
          <a:r>
            <a:rPr lang="en-US" sz="1800" dirty="0" smtClean="0">
              <a:solidFill>
                <a:schemeClr val="accent5"/>
              </a:solidFill>
            </a:rPr>
            <a:t>for project managers &amp; business analysts campus-wide and for resources who work on IT projects</a:t>
          </a:r>
          <a:endParaRPr lang="en-US" sz="1800" dirty="0">
            <a:solidFill>
              <a:schemeClr val="accent5"/>
            </a:solidFill>
          </a:endParaRPr>
        </a:p>
      </dgm:t>
    </dgm:pt>
    <dgm:pt modelId="{1909806E-C7B8-4C3A-B572-4140055489CA}" type="parTrans" cxnId="{5A45B56F-EB05-43BE-8C18-D3AD1B2E8649}">
      <dgm:prSet/>
      <dgm:spPr/>
      <dgm:t>
        <a:bodyPr/>
        <a:lstStyle/>
        <a:p>
          <a:endParaRPr lang="en-US"/>
        </a:p>
      </dgm:t>
    </dgm:pt>
    <dgm:pt modelId="{6D8B8AB9-FA5F-400C-825D-C27B2799DB06}" type="sibTrans" cxnId="{5A45B56F-EB05-43BE-8C18-D3AD1B2E8649}">
      <dgm:prSet/>
      <dgm:spPr/>
      <dgm:t>
        <a:bodyPr/>
        <a:lstStyle/>
        <a:p>
          <a:endParaRPr lang="en-US"/>
        </a:p>
      </dgm:t>
    </dgm:pt>
    <dgm:pt modelId="{8D0E2BF6-E4E6-4D5F-AE8D-1BC829FB6001}">
      <dgm:prSet phldrT="[Text]" custT="1"/>
      <dgm:spPr>
        <a:noFill/>
        <a:ln>
          <a:noFill/>
        </a:ln>
      </dgm:spPr>
      <dgm:t>
        <a:bodyPr/>
        <a:lstStyle/>
        <a:p>
          <a:r>
            <a:rPr lang="en-US" sz="1800" dirty="0" smtClean="0">
              <a:solidFill>
                <a:schemeClr val="accent5"/>
              </a:solidFill>
            </a:rPr>
            <a:t>by taking leadership role throughout the university</a:t>
          </a:r>
          <a:endParaRPr lang="en-US" sz="1800" dirty="0">
            <a:solidFill>
              <a:schemeClr val="accent5"/>
            </a:solidFill>
          </a:endParaRPr>
        </a:p>
      </dgm:t>
    </dgm:pt>
    <dgm:pt modelId="{7121573F-2D8C-41CD-BAF5-E626079D721C}" type="parTrans" cxnId="{F8392E16-F625-4A29-A5FD-73A274FE9FC9}">
      <dgm:prSet/>
      <dgm:spPr/>
      <dgm:t>
        <a:bodyPr/>
        <a:lstStyle/>
        <a:p>
          <a:endParaRPr lang="en-US"/>
        </a:p>
      </dgm:t>
    </dgm:pt>
    <dgm:pt modelId="{29D13DAE-B407-4A25-BE45-B829FC3870B7}" type="sibTrans" cxnId="{F8392E16-F625-4A29-A5FD-73A274FE9FC9}">
      <dgm:prSet/>
      <dgm:spPr/>
      <dgm:t>
        <a:bodyPr/>
        <a:lstStyle/>
        <a:p>
          <a:endParaRPr lang="en-US"/>
        </a:p>
      </dgm:t>
    </dgm:pt>
    <dgm:pt modelId="{748E255D-6E56-4338-B2EA-770389E2240E}" type="pres">
      <dgm:prSet presAssocID="{C2BF05FA-FF8D-41F1-AB6E-B3AA4878533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947C101-D5B2-404D-A757-D19CCB48D09F}" type="pres">
      <dgm:prSet presAssocID="{A34BFBD6-9025-4693-85B4-8B8D6A9DAB01}" presName="linNode" presStyleCnt="0"/>
      <dgm:spPr/>
    </dgm:pt>
    <dgm:pt modelId="{E4E5FDC6-30F7-43DF-8C38-52178E20D182}" type="pres">
      <dgm:prSet presAssocID="{A34BFBD6-9025-4693-85B4-8B8D6A9DAB01}" presName="parentText" presStyleLbl="node1" presStyleIdx="0" presStyleCnt="6" custScaleX="69940" custScaleY="59421" custLinFactNeighborY="-17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B3EED1-66B3-417A-8AF1-84403619F74D}" type="pres">
      <dgm:prSet presAssocID="{A34BFBD6-9025-4693-85B4-8B8D6A9DAB01}" presName="descendantText" presStyleLbl="alignAccFollowNode1" presStyleIdx="0" presStyleCnt="6" custScaleX="116021" custScaleY="80956" custLinFactNeighborX="789" custLinFactNeighborY="-128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C07CF7-352A-4FC0-B8CE-9CBF4F318D1C}" type="pres">
      <dgm:prSet presAssocID="{617371EF-D551-48B7-ACC0-B70C9CD6B62E}" presName="sp" presStyleCnt="0"/>
      <dgm:spPr/>
    </dgm:pt>
    <dgm:pt modelId="{A24BD3F0-8187-420C-8C1B-D4BB6BDA9E7F}" type="pres">
      <dgm:prSet presAssocID="{49FB2D8B-A1FF-467A-991B-10CEFD6B51B7}" presName="linNode" presStyleCnt="0"/>
      <dgm:spPr/>
    </dgm:pt>
    <dgm:pt modelId="{433E3C70-0235-4132-A436-BBCBE3B5A3FA}" type="pres">
      <dgm:prSet presAssocID="{49FB2D8B-A1FF-467A-991B-10CEFD6B51B7}" presName="parentText" presStyleLbl="node1" presStyleIdx="1" presStyleCnt="6" custScaleX="70013" custScaleY="89270" custLinFactNeighborY="184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D8491A-66E6-4D39-A6C0-35B4046EB5B8}" type="pres">
      <dgm:prSet presAssocID="{49FB2D8B-A1FF-467A-991B-10CEFD6B51B7}" presName="descendantText" presStyleLbl="alignAccFollowNode1" presStyleIdx="1" presStyleCnt="6" custScaleX="115721" custLinFactNeighborX="1052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8478B8-12B1-4C7E-ACB7-26933E75DF24}" type="pres">
      <dgm:prSet presAssocID="{74C75C05-3503-4DE2-AF03-16016769C9C4}" presName="sp" presStyleCnt="0"/>
      <dgm:spPr/>
    </dgm:pt>
    <dgm:pt modelId="{B7B872DB-C079-49A2-B4A3-DCB76CDE4F64}" type="pres">
      <dgm:prSet presAssocID="{D5FB9F49-CA35-4679-B369-20A66B974A1A}" presName="linNode" presStyleCnt="0"/>
      <dgm:spPr/>
    </dgm:pt>
    <dgm:pt modelId="{70E6ABB2-8811-4A85-8A9E-9F4E5A074447}" type="pres">
      <dgm:prSet presAssocID="{D5FB9F49-CA35-4679-B369-20A66B974A1A}" presName="parentText" presStyleLbl="node1" presStyleIdx="2" presStyleCnt="6" custScaleX="70688" custScaleY="94231" custLinFactNeighborY="-644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62DADB-E7B4-44C9-92C2-1CBEB3C465CF}" type="pres">
      <dgm:prSet presAssocID="{D5FB9F49-CA35-4679-B369-20A66B974A1A}" presName="descendantText" presStyleLbl="alignAccFollowNode1" presStyleIdx="2" presStyleCnt="6" custScaleX="115964" custScaleY="148308" custLinFactNeighborX="737" custLinFactNeighborY="-69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2C4ED0-CA5B-4EEE-A6E1-B6CCF1421AFF}" type="pres">
      <dgm:prSet presAssocID="{51B994EE-D454-45FD-A231-02909518D867}" presName="sp" presStyleCnt="0"/>
      <dgm:spPr/>
    </dgm:pt>
    <dgm:pt modelId="{8CDBFB21-59D2-4D26-A32F-776BF9E39654}" type="pres">
      <dgm:prSet presAssocID="{F760109C-6AEA-4258-BDFF-1C2BA65E9CAE}" presName="linNode" presStyleCnt="0"/>
      <dgm:spPr/>
    </dgm:pt>
    <dgm:pt modelId="{981AAB4D-E31F-418A-8609-30332C7BF26F}" type="pres">
      <dgm:prSet presAssocID="{F760109C-6AEA-4258-BDFF-1C2BA65E9CAE}" presName="parentText" presStyleLbl="node1" presStyleIdx="3" presStyleCnt="6" custScaleX="69013" custScaleY="86057" custLinFactNeighborY="-1288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C8AEBA-3416-4210-9487-7CC6FBA863DB}" type="pres">
      <dgm:prSet presAssocID="{F760109C-6AEA-4258-BDFF-1C2BA65E9CAE}" presName="descendantText" presStyleLbl="alignAccFollowNode1" presStyleIdx="3" presStyleCnt="6" custScaleX="105679" custLinFactNeighborX="2919" custLinFactNeighborY="-138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1B4342-F755-4502-8DEC-B3D492E747B0}" type="pres">
      <dgm:prSet presAssocID="{D0D33448-4A76-4057-A94A-6E21432A7F17}" presName="sp" presStyleCnt="0"/>
      <dgm:spPr/>
    </dgm:pt>
    <dgm:pt modelId="{31F4CBE8-A075-48A5-9651-542AA6FDA10C}" type="pres">
      <dgm:prSet presAssocID="{5A28841D-8500-49C1-A04D-29ED59433DAD}" presName="linNode" presStyleCnt="0"/>
      <dgm:spPr/>
    </dgm:pt>
    <dgm:pt modelId="{D492BF55-002A-4B5E-8FD0-A18B0CB49A0D}" type="pres">
      <dgm:prSet presAssocID="{5A28841D-8500-49C1-A04D-29ED59433DAD}" presName="parentText" presStyleLbl="node1" presStyleIdx="4" presStyleCnt="6" custScaleX="69538" custScaleY="77186" custLinFactNeighborY="-92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7E4DD5-2024-4F03-8D2C-4C78E84D092A}" type="pres">
      <dgm:prSet presAssocID="{5A28841D-8500-49C1-A04D-29ED59433DAD}" presName="descendantText" presStyleLbl="alignAccFollowNode1" presStyleIdx="4" presStyleCnt="6" custScaleX="113511" custLinFactNeighborX="2024" custLinFactNeighborY="-903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04EBB9-7FFC-4801-BF5E-AE2A7C2AD48A}" type="pres">
      <dgm:prSet presAssocID="{D3F5D1E5-F809-42D6-9A64-FC671A630F6B}" presName="sp" presStyleCnt="0"/>
      <dgm:spPr/>
    </dgm:pt>
    <dgm:pt modelId="{6DC98590-1B43-4A5B-9397-EF6072A90295}" type="pres">
      <dgm:prSet presAssocID="{233F74A7-2D5F-4245-8B7A-C037D58E029B}" presName="linNode" presStyleCnt="0"/>
      <dgm:spPr/>
    </dgm:pt>
    <dgm:pt modelId="{D884BA79-F260-4DA4-981E-D710BAC0FB99}" type="pres">
      <dgm:prSet presAssocID="{233F74A7-2D5F-4245-8B7A-C037D58E029B}" presName="parentText" presStyleLbl="node1" presStyleIdx="5" presStyleCnt="6" custScaleX="70590" custScaleY="77379" custLinFactNeighborY="-736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D37234-C339-43BA-95A2-B76910D60DDD}" type="pres">
      <dgm:prSet presAssocID="{233F74A7-2D5F-4245-8B7A-C037D58E029B}" presName="descendantText" presStyleLbl="alignAccFollowNode1" presStyleIdx="5" presStyleCnt="6" custScaleX="106892" custLinFactNeighborX="1052" custLinFactNeighborY="-676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3C5F596-9B76-4D2B-BD1A-16DABE8EBAA4}" type="presOf" srcId="{D5FCB65A-51BA-45C0-84EA-937556F3B66D}" destId="{707E4DD5-2024-4F03-8D2C-4C78E84D092A}" srcOrd="0" destOrd="0" presId="urn:microsoft.com/office/officeart/2005/8/layout/vList5"/>
    <dgm:cxn modelId="{4AF20299-B683-48A5-891A-A1044DACE03F}" type="presOf" srcId="{C2BF05FA-FF8D-41F1-AB6E-B3AA4878533C}" destId="{748E255D-6E56-4338-B2EA-770389E2240E}" srcOrd="0" destOrd="0" presId="urn:microsoft.com/office/officeart/2005/8/layout/vList5"/>
    <dgm:cxn modelId="{C45AC610-2115-438F-A076-C6ED88E9FB64}" type="presOf" srcId="{8D0E2BF6-E4E6-4D5F-AE8D-1BC829FB6001}" destId="{FFD37234-C339-43BA-95A2-B76910D60DDD}" srcOrd="0" destOrd="0" presId="urn:microsoft.com/office/officeart/2005/8/layout/vList5"/>
    <dgm:cxn modelId="{7D15991D-84F6-467A-A67B-43F4D99821A0}" srcId="{C2BF05FA-FF8D-41F1-AB6E-B3AA4878533C}" destId="{A34BFBD6-9025-4693-85B4-8B8D6A9DAB01}" srcOrd="0" destOrd="0" parTransId="{5D5217B0-3A82-42CC-9E3C-0600CEDE28F8}" sibTransId="{617371EF-D551-48B7-ACC0-B70C9CD6B62E}"/>
    <dgm:cxn modelId="{37E3ECBC-987B-4338-9E21-E5A34B0D29EA}" type="presOf" srcId="{628D4523-E496-4FBE-9C67-2F4F176BEC1F}" destId="{CFD8491A-66E6-4D39-A6C0-35B4046EB5B8}" srcOrd="0" destOrd="0" presId="urn:microsoft.com/office/officeart/2005/8/layout/vList5"/>
    <dgm:cxn modelId="{F8392E16-F625-4A29-A5FD-73A274FE9FC9}" srcId="{233F74A7-2D5F-4245-8B7A-C037D58E029B}" destId="{8D0E2BF6-E4E6-4D5F-AE8D-1BC829FB6001}" srcOrd="0" destOrd="0" parTransId="{7121573F-2D8C-41CD-BAF5-E626079D721C}" sibTransId="{29D13DAE-B407-4A25-BE45-B829FC3870B7}"/>
    <dgm:cxn modelId="{E335C78D-174F-4731-BA33-201BA88C9343}" srcId="{C2BF05FA-FF8D-41F1-AB6E-B3AA4878533C}" destId="{49FB2D8B-A1FF-467A-991B-10CEFD6B51B7}" srcOrd="1" destOrd="0" parTransId="{71ABD8BE-F097-4706-AF3F-466D80BCE922}" sibTransId="{74C75C05-3503-4DE2-AF03-16016769C9C4}"/>
    <dgm:cxn modelId="{46079832-271E-4319-A762-3CD06F42F229}" type="presOf" srcId="{C7CB1998-940D-4A88-BA07-92A3A06E2BA1}" destId="{D1B3EED1-66B3-417A-8AF1-84403619F74D}" srcOrd="0" destOrd="0" presId="urn:microsoft.com/office/officeart/2005/8/layout/vList5"/>
    <dgm:cxn modelId="{4F41582F-F29D-4A45-920C-3802597F4B44}" type="presOf" srcId="{5A28841D-8500-49C1-A04D-29ED59433DAD}" destId="{D492BF55-002A-4B5E-8FD0-A18B0CB49A0D}" srcOrd="0" destOrd="0" presId="urn:microsoft.com/office/officeart/2005/8/layout/vList5"/>
    <dgm:cxn modelId="{E280943B-B04F-4424-A7E4-C07B4F6BF237}" srcId="{D5FB9F49-CA35-4679-B369-20A66B974A1A}" destId="{398962EE-0A47-4745-8604-90A0FF0F343F}" srcOrd="0" destOrd="0" parTransId="{BFC66388-212B-44F9-8FF7-C61D79FAA8E7}" sibTransId="{02017905-A3BA-4A2C-8852-398E167F2CD3}"/>
    <dgm:cxn modelId="{92197AEA-85A2-48DD-BB20-205FBA00880C}" type="presOf" srcId="{F760109C-6AEA-4258-BDFF-1C2BA65E9CAE}" destId="{981AAB4D-E31F-418A-8609-30332C7BF26F}" srcOrd="0" destOrd="0" presId="urn:microsoft.com/office/officeart/2005/8/layout/vList5"/>
    <dgm:cxn modelId="{CD589BF8-98FD-47CF-BC18-2E3C3489CE0E}" type="presOf" srcId="{37177F95-3BA2-4DCA-B633-97938D91226E}" destId="{54C8AEBA-3416-4210-9487-7CC6FBA863DB}" srcOrd="0" destOrd="0" presId="urn:microsoft.com/office/officeart/2005/8/layout/vList5"/>
    <dgm:cxn modelId="{115CA9F4-7CA6-4517-9BE9-942AF8981187}" srcId="{49FB2D8B-A1FF-467A-991B-10CEFD6B51B7}" destId="{628D4523-E496-4FBE-9C67-2F4F176BEC1F}" srcOrd="0" destOrd="0" parTransId="{E73ED432-078B-4496-827A-46A8A557D94E}" sibTransId="{00FBE102-6951-4004-B8A6-D014F6027DD2}"/>
    <dgm:cxn modelId="{566E3763-80DF-46AB-8AED-50708CBF9379}" srcId="{C2BF05FA-FF8D-41F1-AB6E-B3AA4878533C}" destId="{D5FB9F49-CA35-4679-B369-20A66B974A1A}" srcOrd="2" destOrd="0" parTransId="{328E15A9-9127-4C3D-83B0-BFA5C77B02A9}" sibTransId="{51B994EE-D454-45FD-A231-02909518D867}"/>
    <dgm:cxn modelId="{5A45B56F-EB05-43BE-8C18-D3AD1B2E8649}" srcId="{5A28841D-8500-49C1-A04D-29ED59433DAD}" destId="{D5FCB65A-51BA-45C0-84EA-937556F3B66D}" srcOrd="0" destOrd="0" parTransId="{1909806E-C7B8-4C3A-B572-4140055489CA}" sibTransId="{6D8B8AB9-FA5F-400C-825D-C27B2799DB06}"/>
    <dgm:cxn modelId="{69954A3B-739B-422C-94D3-A978A884993F}" type="presOf" srcId="{49FB2D8B-A1FF-467A-991B-10CEFD6B51B7}" destId="{433E3C70-0235-4132-A436-BBCBE3B5A3FA}" srcOrd="0" destOrd="0" presId="urn:microsoft.com/office/officeart/2005/8/layout/vList5"/>
    <dgm:cxn modelId="{85F6D7F7-F976-47DE-9A69-E2DA6D440007}" srcId="{C2BF05FA-FF8D-41F1-AB6E-B3AA4878533C}" destId="{5A28841D-8500-49C1-A04D-29ED59433DAD}" srcOrd="4" destOrd="0" parTransId="{F1F0DD46-6DBD-4738-8639-1DF455ED2CC0}" sibTransId="{D3F5D1E5-F809-42D6-9A64-FC671A630F6B}"/>
    <dgm:cxn modelId="{50E7998C-E4F9-41DC-A056-27978C5D52AA}" type="presOf" srcId="{233F74A7-2D5F-4245-8B7A-C037D58E029B}" destId="{D884BA79-F260-4DA4-981E-D710BAC0FB99}" srcOrd="0" destOrd="0" presId="urn:microsoft.com/office/officeart/2005/8/layout/vList5"/>
    <dgm:cxn modelId="{F9B67B0D-00A5-4C4F-8AF5-51E22D7DE5D6}" srcId="{A34BFBD6-9025-4693-85B4-8B8D6A9DAB01}" destId="{C7CB1998-940D-4A88-BA07-92A3A06E2BA1}" srcOrd="0" destOrd="0" parTransId="{E0188D81-542D-4C60-A05A-47E4439A6FFD}" sibTransId="{535658AC-EED2-4822-BE04-937830D0CF10}"/>
    <dgm:cxn modelId="{F6BF7A84-9344-435F-A18E-DC5E48808228}" type="presOf" srcId="{A34BFBD6-9025-4693-85B4-8B8D6A9DAB01}" destId="{E4E5FDC6-30F7-43DF-8C38-52178E20D182}" srcOrd="0" destOrd="0" presId="urn:microsoft.com/office/officeart/2005/8/layout/vList5"/>
    <dgm:cxn modelId="{DF006873-8EB7-4D8C-AF54-72B00DF2C79B}" srcId="{F760109C-6AEA-4258-BDFF-1C2BA65E9CAE}" destId="{37177F95-3BA2-4DCA-B633-97938D91226E}" srcOrd="0" destOrd="0" parTransId="{AD8CF0B7-FB34-413C-9B94-B1840838C372}" sibTransId="{404C9E82-3CB9-4DB3-BC5B-1F3F1E66C533}"/>
    <dgm:cxn modelId="{ED7FD91F-B43E-4A45-9288-1372DC8CF33A}" type="presOf" srcId="{398962EE-0A47-4745-8604-90A0FF0F343F}" destId="{7E62DADB-E7B4-44C9-92C2-1CBEB3C465CF}" srcOrd="0" destOrd="0" presId="urn:microsoft.com/office/officeart/2005/8/layout/vList5"/>
    <dgm:cxn modelId="{7433193B-EE4B-43D0-B538-08DDC4A50452}" srcId="{C2BF05FA-FF8D-41F1-AB6E-B3AA4878533C}" destId="{F760109C-6AEA-4258-BDFF-1C2BA65E9CAE}" srcOrd="3" destOrd="0" parTransId="{AB2083C3-A4F1-43B0-984D-732E925CF438}" sibTransId="{D0D33448-4A76-4057-A94A-6E21432A7F17}"/>
    <dgm:cxn modelId="{42FE6626-71B2-44E2-A73F-3AAF202AA68D}" type="presOf" srcId="{D5FB9F49-CA35-4679-B369-20A66B974A1A}" destId="{70E6ABB2-8811-4A85-8A9E-9F4E5A074447}" srcOrd="0" destOrd="0" presId="urn:microsoft.com/office/officeart/2005/8/layout/vList5"/>
    <dgm:cxn modelId="{743A1005-408D-4D81-B14A-48FBA20FE311}" srcId="{C2BF05FA-FF8D-41F1-AB6E-B3AA4878533C}" destId="{233F74A7-2D5F-4245-8B7A-C037D58E029B}" srcOrd="5" destOrd="0" parTransId="{8E9AB2C3-ED8A-44F7-B719-14AC41C7B73E}" sibTransId="{592A7F06-9C2A-4717-8D2F-72FDFB59ACFE}"/>
    <dgm:cxn modelId="{8503B684-922B-4F5A-85D4-13527F6CFC95}" type="presParOf" srcId="{748E255D-6E56-4338-B2EA-770389E2240E}" destId="{5947C101-D5B2-404D-A757-D19CCB48D09F}" srcOrd="0" destOrd="0" presId="urn:microsoft.com/office/officeart/2005/8/layout/vList5"/>
    <dgm:cxn modelId="{3F004BB1-49F8-410D-9055-7AF44F71F5BF}" type="presParOf" srcId="{5947C101-D5B2-404D-A757-D19CCB48D09F}" destId="{E4E5FDC6-30F7-43DF-8C38-52178E20D182}" srcOrd="0" destOrd="0" presId="urn:microsoft.com/office/officeart/2005/8/layout/vList5"/>
    <dgm:cxn modelId="{13AD547A-4DF5-4E3D-9E6F-4F2B67740A20}" type="presParOf" srcId="{5947C101-D5B2-404D-A757-D19CCB48D09F}" destId="{D1B3EED1-66B3-417A-8AF1-84403619F74D}" srcOrd="1" destOrd="0" presId="urn:microsoft.com/office/officeart/2005/8/layout/vList5"/>
    <dgm:cxn modelId="{E185A39F-071C-4C88-B4A1-BB6B2BF44A1A}" type="presParOf" srcId="{748E255D-6E56-4338-B2EA-770389E2240E}" destId="{7CC07CF7-352A-4FC0-B8CE-9CBF4F318D1C}" srcOrd="1" destOrd="0" presId="urn:microsoft.com/office/officeart/2005/8/layout/vList5"/>
    <dgm:cxn modelId="{FEA1B497-23EA-47D0-8336-959963F3DD11}" type="presParOf" srcId="{748E255D-6E56-4338-B2EA-770389E2240E}" destId="{A24BD3F0-8187-420C-8C1B-D4BB6BDA9E7F}" srcOrd="2" destOrd="0" presId="urn:microsoft.com/office/officeart/2005/8/layout/vList5"/>
    <dgm:cxn modelId="{B6660102-06B8-4515-8048-9EC7B3122F71}" type="presParOf" srcId="{A24BD3F0-8187-420C-8C1B-D4BB6BDA9E7F}" destId="{433E3C70-0235-4132-A436-BBCBE3B5A3FA}" srcOrd="0" destOrd="0" presId="urn:microsoft.com/office/officeart/2005/8/layout/vList5"/>
    <dgm:cxn modelId="{DBEDF8CD-D552-47CD-B914-0679D64EDDD8}" type="presParOf" srcId="{A24BD3F0-8187-420C-8C1B-D4BB6BDA9E7F}" destId="{CFD8491A-66E6-4D39-A6C0-35B4046EB5B8}" srcOrd="1" destOrd="0" presId="urn:microsoft.com/office/officeart/2005/8/layout/vList5"/>
    <dgm:cxn modelId="{F7CE221E-CDD0-4843-8D09-1C93539DD626}" type="presParOf" srcId="{748E255D-6E56-4338-B2EA-770389E2240E}" destId="{648478B8-12B1-4C7E-ACB7-26933E75DF24}" srcOrd="3" destOrd="0" presId="urn:microsoft.com/office/officeart/2005/8/layout/vList5"/>
    <dgm:cxn modelId="{885D1CF0-7FFA-46E3-A7D3-2D9CB85CD6E8}" type="presParOf" srcId="{748E255D-6E56-4338-B2EA-770389E2240E}" destId="{B7B872DB-C079-49A2-B4A3-DCB76CDE4F64}" srcOrd="4" destOrd="0" presId="urn:microsoft.com/office/officeart/2005/8/layout/vList5"/>
    <dgm:cxn modelId="{25BBCBE2-73B9-40F5-BB55-431A246FBB96}" type="presParOf" srcId="{B7B872DB-C079-49A2-B4A3-DCB76CDE4F64}" destId="{70E6ABB2-8811-4A85-8A9E-9F4E5A074447}" srcOrd="0" destOrd="0" presId="urn:microsoft.com/office/officeart/2005/8/layout/vList5"/>
    <dgm:cxn modelId="{1DF3B0FF-BD91-4DF3-A8F9-DF8E13E1CA68}" type="presParOf" srcId="{B7B872DB-C079-49A2-B4A3-DCB76CDE4F64}" destId="{7E62DADB-E7B4-44C9-92C2-1CBEB3C465CF}" srcOrd="1" destOrd="0" presId="urn:microsoft.com/office/officeart/2005/8/layout/vList5"/>
    <dgm:cxn modelId="{4E2787D9-5AE0-4D47-84BB-3BB5CE06CC8D}" type="presParOf" srcId="{748E255D-6E56-4338-B2EA-770389E2240E}" destId="{EA2C4ED0-CA5B-4EEE-A6E1-B6CCF1421AFF}" srcOrd="5" destOrd="0" presId="urn:microsoft.com/office/officeart/2005/8/layout/vList5"/>
    <dgm:cxn modelId="{83857726-0CEC-40D7-B5EB-B37DB828FBD7}" type="presParOf" srcId="{748E255D-6E56-4338-B2EA-770389E2240E}" destId="{8CDBFB21-59D2-4D26-A32F-776BF9E39654}" srcOrd="6" destOrd="0" presId="urn:microsoft.com/office/officeart/2005/8/layout/vList5"/>
    <dgm:cxn modelId="{2AF4A470-1CC5-428B-8C60-2F4E39F7562C}" type="presParOf" srcId="{8CDBFB21-59D2-4D26-A32F-776BF9E39654}" destId="{981AAB4D-E31F-418A-8609-30332C7BF26F}" srcOrd="0" destOrd="0" presId="urn:microsoft.com/office/officeart/2005/8/layout/vList5"/>
    <dgm:cxn modelId="{C0ED03F0-FEE2-4301-ACE5-4BA147AA18C4}" type="presParOf" srcId="{8CDBFB21-59D2-4D26-A32F-776BF9E39654}" destId="{54C8AEBA-3416-4210-9487-7CC6FBA863DB}" srcOrd="1" destOrd="0" presId="urn:microsoft.com/office/officeart/2005/8/layout/vList5"/>
    <dgm:cxn modelId="{CBB0FA0F-FDA7-414E-9C16-582BC994CF8E}" type="presParOf" srcId="{748E255D-6E56-4338-B2EA-770389E2240E}" destId="{C41B4342-F755-4502-8DEC-B3D492E747B0}" srcOrd="7" destOrd="0" presId="urn:microsoft.com/office/officeart/2005/8/layout/vList5"/>
    <dgm:cxn modelId="{7D5D78F2-6300-48A1-B9ED-603ADD2C039C}" type="presParOf" srcId="{748E255D-6E56-4338-B2EA-770389E2240E}" destId="{31F4CBE8-A075-48A5-9651-542AA6FDA10C}" srcOrd="8" destOrd="0" presId="urn:microsoft.com/office/officeart/2005/8/layout/vList5"/>
    <dgm:cxn modelId="{E9999020-4739-4864-B321-E8C749F2FB0F}" type="presParOf" srcId="{31F4CBE8-A075-48A5-9651-542AA6FDA10C}" destId="{D492BF55-002A-4B5E-8FD0-A18B0CB49A0D}" srcOrd="0" destOrd="0" presId="urn:microsoft.com/office/officeart/2005/8/layout/vList5"/>
    <dgm:cxn modelId="{90D05111-9AC1-4377-B51A-1273A26F895E}" type="presParOf" srcId="{31F4CBE8-A075-48A5-9651-542AA6FDA10C}" destId="{707E4DD5-2024-4F03-8D2C-4C78E84D092A}" srcOrd="1" destOrd="0" presId="urn:microsoft.com/office/officeart/2005/8/layout/vList5"/>
    <dgm:cxn modelId="{C908F9D2-22C9-4943-8E22-7E1372DB5082}" type="presParOf" srcId="{748E255D-6E56-4338-B2EA-770389E2240E}" destId="{1304EBB9-7FFC-4801-BF5E-AE2A7C2AD48A}" srcOrd="9" destOrd="0" presId="urn:microsoft.com/office/officeart/2005/8/layout/vList5"/>
    <dgm:cxn modelId="{6A81F3BC-1FEB-4A50-81AA-EF6E98F05D31}" type="presParOf" srcId="{748E255D-6E56-4338-B2EA-770389E2240E}" destId="{6DC98590-1B43-4A5B-9397-EF6072A90295}" srcOrd="10" destOrd="0" presId="urn:microsoft.com/office/officeart/2005/8/layout/vList5"/>
    <dgm:cxn modelId="{10E2C996-B509-458B-B28E-11664E1745A6}" type="presParOf" srcId="{6DC98590-1B43-4A5B-9397-EF6072A90295}" destId="{D884BA79-F260-4DA4-981E-D710BAC0FB99}" srcOrd="0" destOrd="0" presId="urn:microsoft.com/office/officeart/2005/8/layout/vList5"/>
    <dgm:cxn modelId="{5001BDED-157C-40DD-B45E-C5D18A484528}" type="presParOf" srcId="{6DC98590-1B43-4A5B-9397-EF6072A90295}" destId="{FFD37234-C339-43BA-95A2-B76910D60DD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806EE-1F6B-4FB5-AC6C-3E5EEADF271C}">
      <dsp:nvSpPr>
        <dsp:cNvPr id="0" name=""/>
        <dsp:cNvSpPr/>
      </dsp:nvSpPr>
      <dsp:spPr>
        <a:xfrm rot="5400000">
          <a:off x="5099548" y="-2099888"/>
          <a:ext cx="763948" cy="515908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chemeClr val="accent5"/>
              </a:solidFill>
              <a:latin typeface="+mn-lt"/>
            </a:rPr>
            <a:t>A limiting factor that affects the execution of a project or process.</a:t>
          </a:r>
          <a:endParaRPr lang="en-US" sz="1800" kern="1200" dirty="0">
            <a:solidFill>
              <a:schemeClr val="accent5"/>
            </a:solidFill>
            <a:latin typeface="+mn-lt"/>
          </a:endParaRPr>
        </a:p>
      </dsp:txBody>
      <dsp:txXfrm rot="-5400000">
        <a:off x="2901983" y="134970"/>
        <a:ext cx="5121787" cy="689362"/>
      </dsp:txXfrm>
    </dsp:sp>
    <dsp:sp modelId="{43AD6177-FABB-424C-9DEB-4856EBAEA38F}">
      <dsp:nvSpPr>
        <dsp:cNvPr id="0" name=""/>
        <dsp:cNvSpPr/>
      </dsp:nvSpPr>
      <dsp:spPr>
        <a:xfrm>
          <a:off x="0" y="2184"/>
          <a:ext cx="2901982" cy="9549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latin typeface="+mn-lt"/>
            </a:rPr>
            <a:t>Constraints</a:t>
          </a:r>
          <a:endParaRPr lang="en-US" sz="2800" b="1" kern="1200" dirty="0">
            <a:latin typeface="+mn-lt"/>
          </a:endParaRPr>
        </a:p>
      </dsp:txBody>
      <dsp:txXfrm>
        <a:off x="46616" y="48800"/>
        <a:ext cx="2808750" cy="861703"/>
      </dsp:txXfrm>
    </dsp:sp>
    <dsp:sp modelId="{3776B9CB-A9FD-4AD3-81C3-A289DB8BCF28}">
      <dsp:nvSpPr>
        <dsp:cNvPr id="0" name=""/>
        <dsp:cNvSpPr/>
      </dsp:nvSpPr>
      <dsp:spPr>
        <a:xfrm rot="5400000">
          <a:off x="5099548" y="-1097206"/>
          <a:ext cx="763948" cy="515908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chemeClr val="accent5"/>
              </a:solidFill>
              <a:latin typeface="+mn-lt"/>
            </a:rPr>
            <a:t>The sequence of project activities which add up to the longest overall duration. This determines the shortest time to complete the project.</a:t>
          </a:r>
          <a:endParaRPr lang="en-US" sz="1800" kern="1200" dirty="0">
            <a:solidFill>
              <a:schemeClr val="accent5"/>
            </a:solidFill>
            <a:latin typeface="+mn-lt"/>
          </a:endParaRPr>
        </a:p>
      </dsp:txBody>
      <dsp:txXfrm rot="-5400000">
        <a:off x="2901983" y="1137652"/>
        <a:ext cx="5121787" cy="689362"/>
      </dsp:txXfrm>
    </dsp:sp>
    <dsp:sp modelId="{9BCCF312-D95E-456F-A935-95C6B136C44D}">
      <dsp:nvSpPr>
        <dsp:cNvPr id="0" name=""/>
        <dsp:cNvSpPr/>
      </dsp:nvSpPr>
      <dsp:spPr>
        <a:xfrm>
          <a:off x="0" y="1004866"/>
          <a:ext cx="2901982" cy="9549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u="none" kern="1200" dirty="0" smtClean="0">
              <a:solidFill>
                <a:schemeClr val="bg1"/>
              </a:solidFill>
              <a:latin typeface="+mn-lt"/>
            </a:rPr>
            <a:t>Critical Path</a:t>
          </a:r>
          <a:endParaRPr lang="en-US" sz="2800" b="1" u="none" kern="1200" dirty="0">
            <a:solidFill>
              <a:schemeClr val="bg1"/>
            </a:solidFill>
            <a:latin typeface="+mn-lt"/>
          </a:endParaRPr>
        </a:p>
      </dsp:txBody>
      <dsp:txXfrm>
        <a:off x="46616" y="1051482"/>
        <a:ext cx="2808750" cy="861703"/>
      </dsp:txXfrm>
    </dsp:sp>
    <dsp:sp modelId="{139BB025-BFDE-4899-9796-ECA2BD96B1C6}">
      <dsp:nvSpPr>
        <dsp:cNvPr id="0" name=""/>
        <dsp:cNvSpPr/>
      </dsp:nvSpPr>
      <dsp:spPr>
        <a:xfrm rot="5400000">
          <a:off x="5099548" y="-94524"/>
          <a:ext cx="763948" cy="515908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chemeClr val="accent5"/>
              </a:solidFill>
              <a:latin typeface="+mn-lt"/>
            </a:rPr>
            <a:t>The process of subdividing project deliverables and project work into smaller, more manageable components.</a:t>
          </a:r>
          <a:endParaRPr lang="en-US" sz="1800" kern="1200" dirty="0">
            <a:solidFill>
              <a:schemeClr val="accent5"/>
            </a:solidFill>
            <a:latin typeface="+mn-lt"/>
          </a:endParaRPr>
        </a:p>
      </dsp:txBody>
      <dsp:txXfrm rot="-5400000">
        <a:off x="2901983" y="2140334"/>
        <a:ext cx="5121787" cy="689362"/>
      </dsp:txXfrm>
    </dsp:sp>
    <dsp:sp modelId="{B62E384A-2973-45D2-BBB4-38CBEAFBA5BB}">
      <dsp:nvSpPr>
        <dsp:cNvPr id="0" name=""/>
        <dsp:cNvSpPr/>
      </dsp:nvSpPr>
      <dsp:spPr>
        <a:xfrm>
          <a:off x="0" y="2007548"/>
          <a:ext cx="2901982" cy="9549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u="none" kern="1200" dirty="0" smtClean="0">
              <a:solidFill>
                <a:schemeClr val="bg1"/>
              </a:solidFill>
              <a:latin typeface="+mn-lt"/>
            </a:rPr>
            <a:t>Decomposition</a:t>
          </a:r>
          <a:endParaRPr lang="en-US" sz="2900" u="none" kern="1200" dirty="0">
            <a:solidFill>
              <a:schemeClr val="bg1"/>
            </a:solidFill>
            <a:latin typeface="+mn-lt"/>
          </a:endParaRPr>
        </a:p>
      </dsp:txBody>
      <dsp:txXfrm>
        <a:off x="46616" y="2054164"/>
        <a:ext cx="2808750" cy="861703"/>
      </dsp:txXfrm>
    </dsp:sp>
    <dsp:sp modelId="{A9865761-A58D-47AB-B08A-271035D4984E}">
      <dsp:nvSpPr>
        <dsp:cNvPr id="0" name=""/>
        <dsp:cNvSpPr/>
      </dsp:nvSpPr>
      <dsp:spPr>
        <a:xfrm rot="5400000">
          <a:off x="5099548" y="908157"/>
          <a:ext cx="763948" cy="515908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chemeClr val="accent5"/>
              </a:solidFill>
              <a:latin typeface="+mn-lt"/>
            </a:rPr>
            <a:t>Any unique and verifiable product, result, or capability to perform a service that is required to produce a process, phase, or project.</a:t>
          </a:r>
          <a:endParaRPr lang="en-US" sz="1800" kern="1200" dirty="0">
            <a:solidFill>
              <a:schemeClr val="accent5"/>
            </a:solidFill>
            <a:latin typeface="+mn-lt"/>
          </a:endParaRPr>
        </a:p>
      </dsp:txBody>
      <dsp:txXfrm rot="-5400000">
        <a:off x="2901983" y="3143016"/>
        <a:ext cx="5121787" cy="689362"/>
      </dsp:txXfrm>
    </dsp:sp>
    <dsp:sp modelId="{F8E6790F-0BDB-4EAD-B4BC-B02AEA163151}">
      <dsp:nvSpPr>
        <dsp:cNvPr id="0" name=""/>
        <dsp:cNvSpPr/>
      </dsp:nvSpPr>
      <dsp:spPr>
        <a:xfrm>
          <a:off x="0" y="3010230"/>
          <a:ext cx="2901982" cy="9549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kern="1200" dirty="0" smtClean="0">
              <a:solidFill>
                <a:schemeClr val="bg1"/>
              </a:solidFill>
              <a:latin typeface="+mn-lt"/>
            </a:rPr>
            <a:t>Deliverable</a:t>
          </a:r>
          <a:endParaRPr lang="en-US" sz="2900" b="1" kern="1200" dirty="0">
            <a:solidFill>
              <a:schemeClr val="bg1"/>
            </a:solidFill>
            <a:latin typeface="+mn-lt"/>
          </a:endParaRPr>
        </a:p>
      </dsp:txBody>
      <dsp:txXfrm>
        <a:off x="46616" y="3056846"/>
        <a:ext cx="2808750" cy="861703"/>
      </dsp:txXfrm>
    </dsp:sp>
    <dsp:sp modelId="{48458120-CCB7-438B-BDC0-68738DB9B52B}">
      <dsp:nvSpPr>
        <dsp:cNvPr id="0" name=""/>
        <dsp:cNvSpPr/>
      </dsp:nvSpPr>
      <dsp:spPr>
        <a:xfrm rot="5400000">
          <a:off x="5099548" y="1910840"/>
          <a:ext cx="763948" cy="515908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chemeClr val="accent5"/>
              </a:solidFill>
              <a:latin typeface="+mn-lt"/>
            </a:rPr>
            <a:t>The total number of work periods required to complete a schedule activity or work breakdown structure component.</a:t>
          </a:r>
          <a:endParaRPr lang="en-US" sz="1800" kern="1200" dirty="0">
            <a:solidFill>
              <a:schemeClr val="accent5"/>
            </a:solidFill>
            <a:latin typeface="+mn-lt"/>
          </a:endParaRPr>
        </a:p>
      </dsp:txBody>
      <dsp:txXfrm rot="-5400000">
        <a:off x="2901983" y="4145699"/>
        <a:ext cx="5121787" cy="689362"/>
      </dsp:txXfrm>
    </dsp:sp>
    <dsp:sp modelId="{68892FAC-315E-431E-A8B8-96E5D75DAB63}">
      <dsp:nvSpPr>
        <dsp:cNvPr id="0" name=""/>
        <dsp:cNvSpPr/>
      </dsp:nvSpPr>
      <dsp:spPr>
        <a:xfrm>
          <a:off x="0" y="4012912"/>
          <a:ext cx="2901982" cy="9549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kern="1200" dirty="0" smtClean="0">
              <a:latin typeface="+mn-lt"/>
            </a:rPr>
            <a:t>Duration</a:t>
          </a:r>
          <a:endParaRPr lang="en-US" sz="2900" b="1" kern="1200" dirty="0">
            <a:latin typeface="+mn-lt"/>
          </a:endParaRPr>
        </a:p>
      </dsp:txBody>
      <dsp:txXfrm>
        <a:off x="46616" y="4059528"/>
        <a:ext cx="2808750" cy="8617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806EE-1F6B-4FB5-AC6C-3E5EEADF271C}">
      <dsp:nvSpPr>
        <dsp:cNvPr id="0" name=""/>
        <dsp:cNvSpPr/>
      </dsp:nvSpPr>
      <dsp:spPr>
        <a:xfrm rot="5400000">
          <a:off x="5218634" y="-2155928"/>
          <a:ext cx="763948" cy="527116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chemeClr val="accent5"/>
              </a:solidFill>
              <a:latin typeface="+mn-lt"/>
            </a:rPr>
            <a:t>The number of labor units required to complete a schedule activity often expressed in hours, days, weeks.</a:t>
          </a:r>
          <a:endParaRPr lang="en-US" sz="1800" kern="1200" dirty="0">
            <a:solidFill>
              <a:schemeClr val="accent5"/>
            </a:solidFill>
            <a:latin typeface="+mn-lt"/>
          </a:endParaRPr>
        </a:p>
      </dsp:txBody>
      <dsp:txXfrm rot="-5400000">
        <a:off x="2965029" y="134970"/>
        <a:ext cx="5233867" cy="689362"/>
      </dsp:txXfrm>
    </dsp:sp>
    <dsp:sp modelId="{43AD6177-FABB-424C-9DEB-4856EBAEA38F}">
      <dsp:nvSpPr>
        <dsp:cNvPr id="0" name=""/>
        <dsp:cNvSpPr/>
      </dsp:nvSpPr>
      <dsp:spPr>
        <a:xfrm>
          <a:off x="0" y="0"/>
          <a:ext cx="2965028" cy="9549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latin typeface="+mn-lt"/>
            </a:rPr>
            <a:t>Effort</a:t>
          </a:r>
          <a:endParaRPr lang="en-US" sz="2800" b="1" kern="1200" dirty="0">
            <a:latin typeface="+mn-lt"/>
          </a:endParaRPr>
        </a:p>
      </dsp:txBody>
      <dsp:txXfrm>
        <a:off x="46616" y="46616"/>
        <a:ext cx="2871796" cy="861703"/>
      </dsp:txXfrm>
    </dsp:sp>
    <dsp:sp modelId="{3776B9CB-A9FD-4AD3-81C3-A289DB8BCF28}">
      <dsp:nvSpPr>
        <dsp:cNvPr id="0" name=""/>
        <dsp:cNvSpPr/>
      </dsp:nvSpPr>
      <dsp:spPr>
        <a:xfrm rot="5400000">
          <a:off x="5218634" y="-1153246"/>
          <a:ext cx="763948" cy="527116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chemeClr val="accent5"/>
              </a:solidFill>
              <a:latin typeface="+mn-lt"/>
            </a:rPr>
            <a:t>Relationships between tasks. This could internal or external to a project.</a:t>
          </a:r>
          <a:endParaRPr lang="en-US" sz="1800" kern="1200" dirty="0">
            <a:solidFill>
              <a:schemeClr val="accent5"/>
            </a:solidFill>
            <a:latin typeface="+mn-lt"/>
          </a:endParaRPr>
        </a:p>
      </dsp:txBody>
      <dsp:txXfrm rot="-5400000">
        <a:off x="2965029" y="1137652"/>
        <a:ext cx="5233867" cy="689362"/>
      </dsp:txXfrm>
    </dsp:sp>
    <dsp:sp modelId="{9BCCF312-D95E-456F-A935-95C6B136C44D}">
      <dsp:nvSpPr>
        <dsp:cNvPr id="0" name=""/>
        <dsp:cNvSpPr/>
      </dsp:nvSpPr>
      <dsp:spPr>
        <a:xfrm>
          <a:off x="0" y="1004866"/>
          <a:ext cx="2965028" cy="9549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u="none" kern="1200" dirty="0" smtClean="0">
              <a:solidFill>
                <a:schemeClr val="bg1"/>
              </a:solidFill>
              <a:latin typeface="+mn-lt"/>
            </a:rPr>
            <a:t>Dependency</a:t>
          </a:r>
          <a:endParaRPr lang="en-US" sz="2500" b="1" u="none" kern="1200" dirty="0">
            <a:solidFill>
              <a:schemeClr val="bg1"/>
            </a:solidFill>
            <a:latin typeface="+mn-lt"/>
          </a:endParaRPr>
        </a:p>
      </dsp:txBody>
      <dsp:txXfrm>
        <a:off x="46616" y="1051482"/>
        <a:ext cx="2871796" cy="861703"/>
      </dsp:txXfrm>
    </dsp:sp>
    <dsp:sp modelId="{139BB025-BFDE-4899-9796-ECA2BD96B1C6}">
      <dsp:nvSpPr>
        <dsp:cNvPr id="0" name=""/>
        <dsp:cNvSpPr/>
      </dsp:nvSpPr>
      <dsp:spPr>
        <a:xfrm rot="5400000">
          <a:off x="5218634" y="-150564"/>
          <a:ext cx="763948" cy="527116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chemeClr val="accent5"/>
              </a:solidFill>
              <a:latin typeface="+mn-lt"/>
            </a:rPr>
            <a:t>Person with management authority over an organizational unit within a functional organization. </a:t>
          </a:r>
          <a:endParaRPr lang="en-US" sz="1800" kern="1200" dirty="0">
            <a:solidFill>
              <a:schemeClr val="accent5"/>
            </a:solidFill>
            <a:latin typeface="+mn-lt"/>
          </a:endParaRPr>
        </a:p>
      </dsp:txBody>
      <dsp:txXfrm rot="-5400000">
        <a:off x="2965029" y="2140334"/>
        <a:ext cx="5233867" cy="689362"/>
      </dsp:txXfrm>
    </dsp:sp>
    <dsp:sp modelId="{B62E384A-2973-45D2-BBB4-38CBEAFBA5BB}">
      <dsp:nvSpPr>
        <dsp:cNvPr id="0" name=""/>
        <dsp:cNvSpPr/>
      </dsp:nvSpPr>
      <dsp:spPr>
        <a:xfrm>
          <a:off x="0" y="2007548"/>
          <a:ext cx="2965028" cy="9549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u="none" kern="1200" dirty="0" smtClean="0">
              <a:solidFill>
                <a:schemeClr val="bg1"/>
              </a:solidFill>
              <a:latin typeface="+mn-lt"/>
            </a:rPr>
            <a:t>Functional Manager</a:t>
          </a:r>
          <a:endParaRPr lang="en-US" sz="2700" u="none" kern="1200" dirty="0">
            <a:solidFill>
              <a:schemeClr val="bg1"/>
            </a:solidFill>
            <a:latin typeface="+mn-lt"/>
          </a:endParaRPr>
        </a:p>
      </dsp:txBody>
      <dsp:txXfrm>
        <a:off x="46616" y="2054164"/>
        <a:ext cx="2871796" cy="861703"/>
      </dsp:txXfrm>
    </dsp:sp>
    <dsp:sp modelId="{A9865761-A58D-47AB-B08A-271035D4984E}">
      <dsp:nvSpPr>
        <dsp:cNvPr id="0" name=""/>
        <dsp:cNvSpPr/>
      </dsp:nvSpPr>
      <dsp:spPr>
        <a:xfrm rot="5400000">
          <a:off x="5218634" y="852117"/>
          <a:ext cx="763948" cy="527116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i="0" kern="1200" dirty="0" smtClean="0">
              <a:solidFill>
                <a:schemeClr val="accent5"/>
              </a:solidFill>
            </a:rPr>
            <a:t>A type of bar chart that illustrates a project schedule. Lists tasks to be performed on vertical axis, and time intervals on the horizontal.</a:t>
          </a:r>
          <a:endParaRPr lang="en-US" sz="1800" kern="1200" dirty="0">
            <a:solidFill>
              <a:schemeClr val="accent5"/>
            </a:solidFill>
            <a:latin typeface="+mn-lt"/>
          </a:endParaRPr>
        </a:p>
      </dsp:txBody>
      <dsp:txXfrm rot="-5400000">
        <a:off x="2965029" y="3143016"/>
        <a:ext cx="5233867" cy="689362"/>
      </dsp:txXfrm>
    </dsp:sp>
    <dsp:sp modelId="{F8E6790F-0BDB-4EAD-B4BC-B02AEA163151}">
      <dsp:nvSpPr>
        <dsp:cNvPr id="0" name=""/>
        <dsp:cNvSpPr/>
      </dsp:nvSpPr>
      <dsp:spPr>
        <a:xfrm>
          <a:off x="0" y="3010230"/>
          <a:ext cx="2965028" cy="9549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bg1"/>
              </a:solidFill>
              <a:latin typeface="+mn-lt"/>
            </a:rPr>
            <a:t>Gantt Chart</a:t>
          </a:r>
          <a:endParaRPr lang="en-US" sz="2700" b="1" kern="1200" dirty="0">
            <a:solidFill>
              <a:schemeClr val="bg1"/>
            </a:solidFill>
            <a:latin typeface="+mn-lt"/>
          </a:endParaRPr>
        </a:p>
      </dsp:txBody>
      <dsp:txXfrm>
        <a:off x="46616" y="3056846"/>
        <a:ext cx="2871796" cy="861703"/>
      </dsp:txXfrm>
    </dsp:sp>
    <dsp:sp modelId="{48458120-CCB7-438B-BDC0-68738DB9B52B}">
      <dsp:nvSpPr>
        <dsp:cNvPr id="0" name=""/>
        <dsp:cNvSpPr/>
      </dsp:nvSpPr>
      <dsp:spPr>
        <a:xfrm rot="5400000">
          <a:off x="5218634" y="1854799"/>
          <a:ext cx="763948" cy="527116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chemeClr val="accent5"/>
              </a:solidFill>
              <a:latin typeface="+mn-lt"/>
            </a:rPr>
            <a:t>A significant point or event in a project.</a:t>
          </a:r>
          <a:endParaRPr lang="en-US" sz="1800" kern="1200" dirty="0">
            <a:solidFill>
              <a:schemeClr val="accent5"/>
            </a:solidFill>
            <a:latin typeface="+mn-lt"/>
          </a:endParaRPr>
        </a:p>
      </dsp:txBody>
      <dsp:txXfrm rot="-5400000">
        <a:off x="2965029" y="4145698"/>
        <a:ext cx="5233867" cy="689362"/>
      </dsp:txXfrm>
    </dsp:sp>
    <dsp:sp modelId="{68892FAC-315E-431E-A8B8-96E5D75DAB63}">
      <dsp:nvSpPr>
        <dsp:cNvPr id="0" name=""/>
        <dsp:cNvSpPr/>
      </dsp:nvSpPr>
      <dsp:spPr>
        <a:xfrm>
          <a:off x="0" y="4012912"/>
          <a:ext cx="2965028" cy="9549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latin typeface="+mn-lt"/>
            </a:rPr>
            <a:t>Milestone</a:t>
          </a:r>
          <a:endParaRPr lang="en-US" sz="2700" b="1" kern="1200" dirty="0">
            <a:latin typeface="+mn-lt"/>
          </a:endParaRPr>
        </a:p>
      </dsp:txBody>
      <dsp:txXfrm>
        <a:off x="46616" y="4059528"/>
        <a:ext cx="2871796" cy="8617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806EE-1F6B-4FB5-AC6C-3E5EEADF271C}">
      <dsp:nvSpPr>
        <dsp:cNvPr id="0" name=""/>
        <dsp:cNvSpPr/>
      </dsp:nvSpPr>
      <dsp:spPr>
        <a:xfrm rot="5400000">
          <a:off x="5122048" y="-2034893"/>
          <a:ext cx="957119" cy="527116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i="0" kern="1200" dirty="0" smtClean="0">
              <a:solidFill>
                <a:schemeClr val="accent5"/>
              </a:solidFill>
            </a:rPr>
            <a:t>Is either an individual, group or organization who is impacted by the outcome of a project. They have an interest in the success of the project.</a:t>
          </a:r>
          <a:endParaRPr lang="en-US" sz="1800" b="0" kern="1200" dirty="0">
            <a:solidFill>
              <a:schemeClr val="accent5"/>
            </a:solidFill>
            <a:latin typeface="+mn-lt"/>
          </a:endParaRPr>
        </a:p>
      </dsp:txBody>
      <dsp:txXfrm rot="-5400000">
        <a:off x="2965028" y="168850"/>
        <a:ext cx="5224437" cy="863673"/>
      </dsp:txXfrm>
    </dsp:sp>
    <dsp:sp modelId="{43AD6177-FABB-424C-9DEB-4856EBAEA38F}">
      <dsp:nvSpPr>
        <dsp:cNvPr id="0" name=""/>
        <dsp:cNvSpPr/>
      </dsp:nvSpPr>
      <dsp:spPr>
        <a:xfrm>
          <a:off x="0" y="0"/>
          <a:ext cx="2965028" cy="11963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latin typeface="+mn-lt"/>
            </a:rPr>
            <a:t>Stakeholder</a:t>
          </a:r>
          <a:endParaRPr lang="en-US" sz="2800" b="1" kern="1200" dirty="0">
            <a:latin typeface="+mn-lt"/>
          </a:endParaRPr>
        </a:p>
      </dsp:txBody>
      <dsp:txXfrm>
        <a:off x="58403" y="58403"/>
        <a:ext cx="2848222" cy="1079593"/>
      </dsp:txXfrm>
    </dsp:sp>
    <dsp:sp modelId="{3776B9CB-A9FD-4AD3-81C3-A289DB8BCF28}">
      <dsp:nvSpPr>
        <dsp:cNvPr id="0" name=""/>
        <dsp:cNvSpPr/>
      </dsp:nvSpPr>
      <dsp:spPr>
        <a:xfrm rot="5400000">
          <a:off x="5122048" y="-778674"/>
          <a:ext cx="957119" cy="527116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i="0" kern="1200" dirty="0" smtClean="0">
              <a:solidFill>
                <a:schemeClr val="accent5"/>
              </a:solidFill>
            </a:rPr>
            <a:t>Value </a:t>
          </a:r>
          <a:r>
            <a:rPr lang="en-US" sz="1800" b="0" i="0" kern="1200" dirty="0" smtClean="0">
              <a:solidFill>
                <a:schemeClr val="accent5"/>
              </a:solidFill>
            </a:rPr>
            <a:t>or condition </a:t>
          </a:r>
          <a:r>
            <a:rPr lang="en-US" sz="1800" b="0" i="0" kern="1200" dirty="0" smtClean="0">
              <a:solidFill>
                <a:schemeClr val="accent5"/>
              </a:solidFill>
            </a:rPr>
            <a:t>which </a:t>
          </a:r>
          <a:r>
            <a:rPr lang="en-US" sz="1800" b="0" i="0" kern="1200" dirty="0" smtClean="0">
              <a:solidFill>
                <a:schemeClr val="accent5"/>
              </a:solidFill>
            </a:rPr>
            <a:t>future measurements will be compared. </a:t>
          </a:r>
          <a:r>
            <a:rPr lang="en-US" sz="1800" b="0" i="0" kern="1200" dirty="0" smtClean="0">
              <a:solidFill>
                <a:schemeClr val="accent5"/>
              </a:solidFill>
            </a:rPr>
            <a:t>It is a </a:t>
          </a:r>
          <a:r>
            <a:rPr lang="en-US" sz="1800" b="0" i="0" kern="1200" dirty="0" smtClean="0">
              <a:solidFill>
                <a:schemeClr val="accent5"/>
              </a:solidFill>
            </a:rPr>
            <a:t>point of reference. There are </a:t>
          </a:r>
          <a:r>
            <a:rPr lang="en-US" sz="1800" b="0" i="0" kern="1200" dirty="0" smtClean="0">
              <a:solidFill>
                <a:schemeClr val="accent5"/>
              </a:solidFill>
            </a:rPr>
            <a:t>normally 3 </a:t>
          </a:r>
          <a:r>
            <a:rPr lang="en-US" sz="1800" b="0" i="0" kern="1200" dirty="0" smtClean="0">
              <a:solidFill>
                <a:schemeClr val="accent5"/>
              </a:solidFill>
            </a:rPr>
            <a:t>baselines: schedule, cost and scope.</a:t>
          </a:r>
          <a:endParaRPr lang="en-US" sz="1800" kern="1200" dirty="0">
            <a:solidFill>
              <a:schemeClr val="accent5"/>
            </a:solidFill>
            <a:latin typeface="+mn-lt"/>
          </a:endParaRPr>
        </a:p>
      </dsp:txBody>
      <dsp:txXfrm rot="-5400000">
        <a:off x="2965028" y="1425069"/>
        <a:ext cx="5224437" cy="863673"/>
      </dsp:txXfrm>
    </dsp:sp>
    <dsp:sp modelId="{9BCCF312-D95E-456F-A935-95C6B136C44D}">
      <dsp:nvSpPr>
        <dsp:cNvPr id="0" name=""/>
        <dsp:cNvSpPr/>
      </dsp:nvSpPr>
      <dsp:spPr>
        <a:xfrm>
          <a:off x="0" y="1258706"/>
          <a:ext cx="2965028" cy="11963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u="none" kern="1200" dirty="0" smtClean="0">
              <a:solidFill>
                <a:schemeClr val="bg1"/>
              </a:solidFill>
              <a:latin typeface="+mn-lt"/>
            </a:rPr>
            <a:t>Baseline</a:t>
          </a:r>
          <a:endParaRPr lang="en-US" sz="2700" b="1" u="none" kern="1200" dirty="0">
            <a:solidFill>
              <a:schemeClr val="bg1"/>
            </a:solidFill>
            <a:latin typeface="+mn-lt"/>
          </a:endParaRPr>
        </a:p>
      </dsp:txBody>
      <dsp:txXfrm>
        <a:off x="58403" y="1317109"/>
        <a:ext cx="2848222" cy="1079593"/>
      </dsp:txXfrm>
    </dsp:sp>
    <dsp:sp modelId="{139BB025-BFDE-4899-9796-ECA2BD96B1C6}">
      <dsp:nvSpPr>
        <dsp:cNvPr id="0" name=""/>
        <dsp:cNvSpPr/>
      </dsp:nvSpPr>
      <dsp:spPr>
        <a:xfrm rot="5400000">
          <a:off x="5122048" y="477545"/>
          <a:ext cx="957119" cy="527116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i="0" kern="1200" dirty="0" smtClean="0">
              <a:solidFill>
                <a:schemeClr val="accent5"/>
              </a:solidFill>
            </a:rPr>
            <a:t>The probability of occurrence of a specific event that affects the pursuit of objectives. </a:t>
          </a:r>
          <a:endParaRPr lang="en-US" sz="1800" kern="1200" dirty="0">
            <a:solidFill>
              <a:schemeClr val="accent5"/>
            </a:solidFill>
            <a:latin typeface="+mn-lt"/>
          </a:endParaRPr>
        </a:p>
      </dsp:txBody>
      <dsp:txXfrm rot="-5400000">
        <a:off x="2965028" y="2681289"/>
        <a:ext cx="5224437" cy="863673"/>
      </dsp:txXfrm>
    </dsp:sp>
    <dsp:sp modelId="{B62E384A-2973-45D2-BBB4-38CBEAFBA5BB}">
      <dsp:nvSpPr>
        <dsp:cNvPr id="0" name=""/>
        <dsp:cNvSpPr/>
      </dsp:nvSpPr>
      <dsp:spPr>
        <a:xfrm>
          <a:off x="0" y="2514925"/>
          <a:ext cx="2965028" cy="11963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u="none" kern="1200" dirty="0" smtClean="0">
              <a:solidFill>
                <a:schemeClr val="bg1"/>
              </a:solidFill>
              <a:latin typeface="+mn-lt"/>
            </a:rPr>
            <a:t>Risk</a:t>
          </a:r>
          <a:endParaRPr lang="en-US" sz="2700" u="none" kern="1200" dirty="0">
            <a:solidFill>
              <a:schemeClr val="bg1"/>
            </a:solidFill>
            <a:latin typeface="+mn-lt"/>
          </a:endParaRPr>
        </a:p>
      </dsp:txBody>
      <dsp:txXfrm>
        <a:off x="58403" y="2573328"/>
        <a:ext cx="2848222" cy="1079593"/>
      </dsp:txXfrm>
    </dsp:sp>
    <dsp:sp modelId="{A9865761-A58D-47AB-B08A-271035D4984E}">
      <dsp:nvSpPr>
        <dsp:cNvPr id="0" name=""/>
        <dsp:cNvSpPr/>
      </dsp:nvSpPr>
      <dsp:spPr>
        <a:xfrm rot="5400000">
          <a:off x="5122048" y="1733764"/>
          <a:ext cx="957119" cy="527116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i="0" kern="1200" dirty="0" smtClean="0">
              <a:solidFill>
                <a:schemeClr val="accent5"/>
              </a:solidFill>
            </a:rPr>
            <a:t>Constitutes everything it is supposed to accomplish in order to be deemed successful.</a:t>
          </a:r>
          <a:endParaRPr lang="en-US" sz="1800" kern="1200" dirty="0">
            <a:solidFill>
              <a:schemeClr val="accent5"/>
            </a:solidFill>
            <a:latin typeface="+mn-lt"/>
          </a:endParaRPr>
        </a:p>
      </dsp:txBody>
      <dsp:txXfrm rot="-5400000">
        <a:off x="2965028" y="3937508"/>
        <a:ext cx="5224437" cy="863673"/>
      </dsp:txXfrm>
    </dsp:sp>
    <dsp:sp modelId="{F8E6790F-0BDB-4EAD-B4BC-B02AEA163151}">
      <dsp:nvSpPr>
        <dsp:cNvPr id="0" name=""/>
        <dsp:cNvSpPr/>
      </dsp:nvSpPr>
      <dsp:spPr>
        <a:xfrm>
          <a:off x="0" y="3771145"/>
          <a:ext cx="2965028" cy="11963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bg1"/>
              </a:solidFill>
              <a:latin typeface="+mn-lt"/>
            </a:rPr>
            <a:t>Scope</a:t>
          </a:r>
          <a:endParaRPr lang="en-US" sz="2700" b="1" kern="1200" dirty="0">
            <a:solidFill>
              <a:schemeClr val="bg1"/>
            </a:solidFill>
            <a:latin typeface="+mn-lt"/>
          </a:endParaRPr>
        </a:p>
      </dsp:txBody>
      <dsp:txXfrm>
        <a:off x="58403" y="3829548"/>
        <a:ext cx="2848222" cy="10795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B3EED1-66B3-417A-8AF1-84403619F74D}">
      <dsp:nvSpPr>
        <dsp:cNvPr id="0" name=""/>
        <dsp:cNvSpPr/>
      </dsp:nvSpPr>
      <dsp:spPr>
        <a:xfrm rot="5400000">
          <a:off x="4997836" y="-2837563"/>
          <a:ext cx="559768" cy="6234895"/>
        </a:xfrm>
        <a:prstGeom prst="round2Same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chemeClr val="accent5"/>
              </a:solidFill>
            </a:rPr>
            <a:t>with PMO project managers &amp; business analysts, reducing time non-PMO personnel manage larger projects</a:t>
          </a:r>
          <a:endParaRPr lang="en-US" sz="1800" kern="1200" dirty="0">
            <a:solidFill>
              <a:schemeClr val="accent5"/>
            </a:solidFill>
          </a:endParaRPr>
        </a:p>
      </dsp:txBody>
      <dsp:txXfrm rot="-5400000">
        <a:off x="2160273" y="27326"/>
        <a:ext cx="6207569" cy="505116"/>
      </dsp:txXfrm>
    </dsp:sp>
    <dsp:sp modelId="{E4E5FDC6-30F7-43DF-8C38-52178E20D182}">
      <dsp:nvSpPr>
        <dsp:cNvPr id="0" name=""/>
        <dsp:cNvSpPr/>
      </dsp:nvSpPr>
      <dsp:spPr>
        <a:xfrm>
          <a:off x="22248" y="22554"/>
          <a:ext cx="2114174" cy="513581"/>
        </a:xfrm>
        <a:prstGeom prst="roundRect">
          <a:avLst/>
        </a:prstGeom>
        <a:solidFill>
          <a:srgbClr val="00793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Staff IS projects</a:t>
          </a:r>
          <a:endParaRPr lang="en-US" sz="1800" kern="1200" dirty="0"/>
        </a:p>
      </dsp:txBody>
      <dsp:txXfrm>
        <a:off x="47319" y="47625"/>
        <a:ext cx="2064032" cy="463439"/>
      </dsp:txXfrm>
    </dsp:sp>
    <dsp:sp modelId="{CFD8491A-66E6-4D39-A6C0-35B4046EB5B8}">
      <dsp:nvSpPr>
        <dsp:cNvPr id="0" name=""/>
        <dsp:cNvSpPr/>
      </dsp:nvSpPr>
      <dsp:spPr>
        <a:xfrm rot="5400000">
          <a:off x="4934092" y="-2119670"/>
          <a:ext cx="691447" cy="6218773"/>
        </a:xfrm>
        <a:prstGeom prst="round2Same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chemeClr val="accent5"/>
              </a:solidFill>
            </a:rPr>
            <a:t>by developing and using frameworks, tools, templates and best practice processes</a:t>
          </a:r>
          <a:endParaRPr lang="en-US" sz="1800" kern="1200" dirty="0">
            <a:solidFill>
              <a:schemeClr val="accent5"/>
            </a:solidFill>
          </a:endParaRPr>
        </a:p>
      </dsp:txBody>
      <dsp:txXfrm rot="-5400000">
        <a:off x="2170429" y="677747"/>
        <a:ext cx="6185019" cy="623939"/>
      </dsp:txXfrm>
    </dsp:sp>
    <dsp:sp modelId="{433E3C70-0235-4132-A436-BBCBE3B5A3FA}">
      <dsp:nvSpPr>
        <dsp:cNvPr id="0" name=""/>
        <dsp:cNvSpPr/>
      </dsp:nvSpPr>
      <dsp:spPr>
        <a:xfrm>
          <a:off x="22248" y="619834"/>
          <a:ext cx="2116380" cy="771569"/>
        </a:xfrm>
        <a:prstGeom prst="roundRect">
          <a:avLst/>
        </a:prstGeom>
        <a:solidFill>
          <a:srgbClr val="00AF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Enable consistent delivery</a:t>
          </a:r>
          <a:endParaRPr lang="en-US" sz="1800" kern="1200" dirty="0"/>
        </a:p>
      </dsp:txBody>
      <dsp:txXfrm>
        <a:off x="59913" y="657499"/>
        <a:ext cx="2041050" cy="696239"/>
      </dsp:txXfrm>
    </dsp:sp>
    <dsp:sp modelId="{7E62DADB-E7B4-44C9-92C2-1CBEB3C465CF}">
      <dsp:nvSpPr>
        <dsp:cNvPr id="0" name=""/>
        <dsp:cNvSpPr/>
      </dsp:nvSpPr>
      <dsp:spPr>
        <a:xfrm rot="5400000">
          <a:off x="4774194" y="-1226091"/>
          <a:ext cx="1025472" cy="6219667"/>
        </a:xfrm>
        <a:prstGeom prst="round2Same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chemeClr val="accent5"/>
              </a:solidFill>
            </a:rPr>
            <a:t>which consists of selecting projects that best achieve the universities operational and financial goals, while meeting customers needs and within our resource constraints</a:t>
          </a:r>
          <a:endParaRPr lang="en-US" sz="1800" kern="1200" dirty="0">
            <a:solidFill>
              <a:schemeClr val="accent5"/>
            </a:solidFill>
          </a:endParaRPr>
        </a:p>
      </dsp:txBody>
      <dsp:txXfrm rot="-5400000">
        <a:off x="2177097" y="1421065"/>
        <a:ext cx="6169608" cy="925354"/>
      </dsp:txXfrm>
    </dsp:sp>
    <dsp:sp modelId="{70E6ABB2-8811-4A85-8A9E-9F4E5A074447}">
      <dsp:nvSpPr>
        <dsp:cNvPr id="0" name=""/>
        <dsp:cNvSpPr/>
      </dsp:nvSpPr>
      <dsp:spPr>
        <a:xfrm>
          <a:off x="22248" y="1468566"/>
          <a:ext cx="2132613" cy="814447"/>
        </a:xfrm>
        <a:prstGeom prst="roundRect">
          <a:avLst/>
        </a:prstGeom>
        <a:solidFill>
          <a:srgbClr val="00AEE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Maintain IS </a:t>
          </a:r>
          <a:br>
            <a:rPr lang="en-US" sz="1800" kern="1200" dirty="0" smtClean="0"/>
          </a:br>
          <a:r>
            <a:rPr lang="en-US" sz="1800" kern="1200" dirty="0" smtClean="0"/>
            <a:t>project portfolio</a:t>
          </a:r>
          <a:endParaRPr lang="en-US" sz="1800" kern="1200" dirty="0"/>
        </a:p>
      </dsp:txBody>
      <dsp:txXfrm>
        <a:off x="62006" y="1508324"/>
        <a:ext cx="2053097" cy="734931"/>
      </dsp:txXfrm>
    </dsp:sp>
    <dsp:sp modelId="{54C8AEBA-3416-4210-9487-7CC6FBA863DB}">
      <dsp:nvSpPr>
        <dsp:cNvPr id="0" name=""/>
        <dsp:cNvSpPr/>
      </dsp:nvSpPr>
      <dsp:spPr>
        <a:xfrm rot="5400000">
          <a:off x="4690475" y="-75678"/>
          <a:ext cx="691447" cy="5679123"/>
        </a:xfrm>
        <a:prstGeom prst="round2Same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chemeClr val="accent5"/>
              </a:solidFill>
            </a:rPr>
            <a:t>through monitoring project progress &amp; addressing issues quickly</a:t>
          </a:r>
          <a:endParaRPr lang="en-US" sz="1800" kern="1200" dirty="0">
            <a:solidFill>
              <a:schemeClr val="accent5"/>
            </a:solidFill>
          </a:endParaRPr>
        </a:p>
      </dsp:txBody>
      <dsp:txXfrm rot="-5400000">
        <a:off x="2196637" y="2451914"/>
        <a:ext cx="5645369" cy="623939"/>
      </dsp:txXfrm>
    </dsp:sp>
    <dsp:sp modelId="{981AAB4D-E31F-418A-8609-30332C7BF26F}">
      <dsp:nvSpPr>
        <dsp:cNvPr id="0" name=""/>
        <dsp:cNvSpPr/>
      </dsp:nvSpPr>
      <dsp:spPr>
        <a:xfrm>
          <a:off x="22248" y="2376080"/>
          <a:ext cx="2086152" cy="743798"/>
        </a:xfrm>
        <a:prstGeom prst="roundRect">
          <a:avLst/>
        </a:prstGeom>
        <a:solidFill>
          <a:srgbClr val="3F97B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Spotlight project health</a:t>
          </a:r>
          <a:endParaRPr lang="en-US" sz="1800" kern="1200" dirty="0"/>
        </a:p>
      </dsp:txBody>
      <dsp:txXfrm>
        <a:off x="58557" y="2412389"/>
        <a:ext cx="2013534" cy="671180"/>
      </dsp:txXfrm>
    </dsp:sp>
    <dsp:sp modelId="{707E4DD5-2024-4F03-8D2C-4C78E84D092A}">
      <dsp:nvSpPr>
        <dsp:cNvPr id="0" name=""/>
        <dsp:cNvSpPr/>
      </dsp:nvSpPr>
      <dsp:spPr>
        <a:xfrm rot="5400000">
          <a:off x="4889733" y="507684"/>
          <a:ext cx="691447" cy="6100009"/>
        </a:xfrm>
        <a:prstGeom prst="round2Same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chemeClr val="accent5"/>
              </a:solidFill>
            </a:rPr>
            <a:t>for project managers &amp; business analysts campus-wide and for resources who work on IT projects</a:t>
          </a:r>
          <a:endParaRPr lang="en-US" sz="1800" kern="1200" dirty="0">
            <a:solidFill>
              <a:schemeClr val="accent5"/>
            </a:solidFill>
          </a:endParaRPr>
        </a:p>
      </dsp:txBody>
      <dsp:txXfrm rot="-5400000">
        <a:off x="2185452" y="3245719"/>
        <a:ext cx="6066255" cy="623939"/>
      </dsp:txXfrm>
    </dsp:sp>
    <dsp:sp modelId="{D492BF55-002A-4B5E-8FD0-A18B0CB49A0D}">
      <dsp:nvSpPr>
        <dsp:cNvPr id="0" name=""/>
        <dsp:cNvSpPr/>
      </dsp:nvSpPr>
      <dsp:spPr>
        <a:xfrm>
          <a:off x="22248" y="3207062"/>
          <a:ext cx="2102022" cy="667125"/>
        </a:xfrm>
        <a:prstGeom prst="roundRect">
          <a:avLst/>
        </a:prstGeom>
        <a:solidFill>
          <a:srgbClr val="004E7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Provide training </a:t>
          </a:r>
          <a:br>
            <a:rPr lang="en-US" sz="1800" kern="1200" dirty="0" smtClean="0"/>
          </a:br>
          <a:r>
            <a:rPr lang="en-US" sz="1800" kern="1200" dirty="0" smtClean="0"/>
            <a:t>and guidance</a:t>
          </a:r>
          <a:endParaRPr lang="en-US" sz="1800" kern="1200" dirty="0"/>
        </a:p>
      </dsp:txBody>
      <dsp:txXfrm>
        <a:off x="54814" y="3239628"/>
        <a:ext cx="2036890" cy="601993"/>
      </dsp:txXfrm>
    </dsp:sp>
    <dsp:sp modelId="{FFD37234-C339-43BA-95A2-B76910D60DDD}">
      <dsp:nvSpPr>
        <dsp:cNvPr id="0" name=""/>
        <dsp:cNvSpPr/>
      </dsp:nvSpPr>
      <dsp:spPr>
        <a:xfrm rot="5400000">
          <a:off x="4714301" y="1435887"/>
          <a:ext cx="691447" cy="5744309"/>
        </a:xfrm>
        <a:prstGeom prst="round2Same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chemeClr val="accent5"/>
              </a:solidFill>
            </a:rPr>
            <a:t>by taking leadership role throughout the university</a:t>
          </a:r>
          <a:endParaRPr lang="en-US" sz="1800" kern="1200" dirty="0">
            <a:solidFill>
              <a:schemeClr val="accent5"/>
            </a:solidFill>
          </a:endParaRPr>
        </a:p>
      </dsp:txBody>
      <dsp:txXfrm rot="-5400000">
        <a:off x="2187870" y="3996072"/>
        <a:ext cx="5710555" cy="623939"/>
      </dsp:txXfrm>
    </dsp:sp>
    <dsp:sp modelId="{D884BA79-F260-4DA4-981E-D710BAC0FB99}">
      <dsp:nvSpPr>
        <dsp:cNvPr id="0" name=""/>
        <dsp:cNvSpPr/>
      </dsp:nvSpPr>
      <dsp:spPr>
        <a:xfrm>
          <a:off x="22248" y="3956794"/>
          <a:ext cx="2133822" cy="668793"/>
        </a:xfrm>
        <a:prstGeom prst="roundRect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Build communities of practice</a:t>
          </a:r>
          <a:endParaRPr lang="en-US" sz="1800" kern="1200" dirty="0"/>
        </a:p>
      </dsp:txBody>
      <dsp:txXfrm>
        <a:off x="54896" y="3989442"/>
        <a:ext cx="2068526" cy="6034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DFB562E4-10BC-4EEE-902C-287B5976786E}" type="datetimeFigureOut">
              <a:rPr lang="en-US" smtClean="0"/>
              <a:t>2/1/2019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7638" y="1163638"/>
            <a:ext cx="4187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C4BF549A-7701-4A74-AA39-AF369629C8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228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F549A-7701-4A74-AA39-AF369629C85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888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F549A-7701-4A74-AA39-AF369629C85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886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F549A-7701-4A74-AA39-AF369629C85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88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885833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slide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886200"/>
            <a:ext cx="6400800" cy="1752600"/>
          </a:xfrm>
        </p:spPr>
        <p:txBody>
          <a:bodyPr/>
          <a:lstStyle>
            <a:lvl1pPr marL="0" indent="0" algn="l">
              <a:buNone/>
              <a:defRPr b="0" i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slide subtitle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82"/>
          <a:stretch/>
        </p:blipFill>
        <p:spPr>
          <a:xfrm flipV="1">
            <a:off x="1" y="3291816"/>
            <a:ext cx="7086599" cy="128084"/>
          </a:xfrm>
          <a:prstGeom prst="rect">
            <a:avLst/>
          </a:prstGeom>
        </p:spPr>
      </p:pic>
      <p:pic>
        <p:nvPicPr>
          <p:cNvPr id="4" name="Picture 3" descr="UOSignature-3435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280" y="6093460"/>
            <a:ext cx="27432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22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885833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slide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886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12473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slide subtitle</a:t>
            </a:r>
            <a:endParaRPr lang="en-US" dirty="0"/>
          </a:p>
        </p:txBody>
      </p:sp>
      <p:pic>
        <p:nvPicPr>
          <p:cNvPr id="11" name="Picture 10" descr="UO-Logo-343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430" y="6022340"/>
            <a:ext cx="698500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82"/>
          <a:stretch/>
        </p:blipFill>
        <p:spPr>
          <a:xfrm flipV="1">
            <a:off x="1" y="3291816"/>
            <a:ext cx="7086599" cy="12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418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00201"/>
            <a:ext cx="8229600" cy="4292600"/>
          </a:xfrm>
        </p:spPr>
        <p:txBody>
          <a:bodyPr/>
          <a:lstStyle>
            <a:lvl1pPr marL="0" indent="0">
              <a:buFontTx/>
              <a:buNone/>
              <a:defRPr b="0" i="0">
                <a:solidFill>
                  <a:schemeClr val="accent1"/>
                </a:solidFill>
                <a:latin typeface="Helvetica"/>
                <a:cs typeface="Helvetica"/>
              </a:defRPr>
            </a:lvl1pPr>
            <a:lvl2pPr>
              <a:defRPr b="0" i="0">
                <a:solidFill>
                  <a:schemeClr val="accent1"/>
                </a:solidFill>
                <a:latin typeface="Helvetica"/>
                <a:cs typeface="Helvetica"/>
              </a:defRPr>
            </a:lvl2pPr>
            <a:lvl3pPr>
              <a:defRPr b="0" i="0">
                <a:solidFill>
                  <a:schemeClr val="accent1"/>
                </a:solidFill>
                <a:latin typeface="Helvetica"/>
                <a:cs typeface="Helvetica"/>
              </a:defRPr>
            </a:lvl3pPr>
            <a:lvl4pPr>
              <a:defRPr b="0" i="0">
                <a:solidFill>
                  <a:schemeClr val="accent1"/>
                </a:solidFill>
                <a:latin typeface="Helvetica"/>
                <a:cs typeface="Helvetica"/>
              </a:defRPr>
            </a:lvl4pPr>
            <a:lvl5pPr>
              <a:defRPr b="0" i="0">
                <a:solidFill>
                  <a:schemeClr val="accent1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dirty="0" smtClean="0"/>
              <a:t>Click to edit subtitle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4" name="Picture 3" descr="UO-Logo-343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320" y="6022340"/>
            <a:ext cx="698500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82"/>
          <a:stretch/>
        </p:blipFill>
        <p:spPr>
          <a:xfrm flipV="1">
            <a:off x="0" y="1353596"/>
            <a:ext cx="7086599" cy="12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1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221480"/>
          </a:xfrm>
        </p:spPr>
        <p:txBody>
          <a:bodyPr/>
          <a:lstStyle>
            <a:lvl1pPr>
              <a:defRPr sz="2800" b="0" i="0">
                <a:latin typeface="Helvetica"/>
                <a:cs typeface="Helvetica"/>
              </a:defRPr>
            </a:lvl1pPr>
            <a:lvl2pPr>
              <a:defRPr sz="2400">
                <a:latin typeface="Helvetica"/>
                <a:cs typeface="Helvetica"/>
              </a:defRPr>
            </a:lvl2pPr>
            <a:lvl3pPr>
              <a:defRPr sz="2000">
                <a:latin typeface="Helvetica"/>
                <a:cs typeface="Helvetica"/>
              </a:defRPr>
            </a:lvl3pPr>
            <a:lvl4pPr>
              <a:defRPr sz="1800">
                <a:latin typeface="Helvetica"/>
                <a:cs typeface="Helvetica"/>
              </a:defRPr>
            </a:lvl4pPr>
            <a:lvl5pPr>
              <a:defRPr sz="1800">
                <a:latin typeface="Helvetica"/>
                <a:cs typeface="Helvetic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221481"/>
          </a:xfrm>
        </p:spPr>
        <p:txBody>
          <a:bodyPr/>
          <a:lstStyle>
            <a:lvl1pPr>
              <a:defRPr sz="2800" b="0" i="0">
                <a:latin typeface="Helvetica"/>
                <a:cs typeface="Helvetica"/>
              </a:defRPr>
            </a:lvl1pPr>
            <a:lvl2pPr>
              <a:defRPr sz="2400">
                <a:latin typeface="Helvetica"/>
                <a:cs typeface="Helvetica"/>
              </a:defRPr>
            </a:lvl2pPr>
            <a:lvl3pPr>
              <a:defRPr sz="2000">
                <a:latin typeface="Helvetica"/>
                <a:cs typeface="Helvetica"/>
              </a:defRPr>
            </a:lvl3pPr>
            <a:lvl4pPr>
              <a:defRPr sz="1800">
                <a:latin typeface="Helvetica"/>
                <a:cs typeface="Helvetica"/>
              </a:defRPr>
            </a:lvl4pPr>
            <a:lvl5pPr>
              <a:defRPr sz="1800">
                <a:latin typeface="Helvetica"/>
                <a:cs typeface="Helvetic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 descr="UO-Logo-343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160" y="6022340"/>
            <a:ext cx="698500" cy="571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82"/>
          <a:stretch/>
        </p:blipFill>
        <p:spPr>
          <a:xfrm flipV="1">
            <a:off x="0" y="1353596"/>
            <a:ext cx="7086599" cy="12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505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84480"/>
            <a:ext cx="4038600" cy="5648961"/>
          </a:xfrm>
        </p:spPr>
        <p:txBody>
          <a:bodyPr/>
          <a:lstStyle>
            <a:lvl1pPr>
              <a:defRPr sz="2800" b="0" i="0">
                <a:latin typeface="Helvetica"/>
                <a:cs typeface="Helvetica"/>
              </a:defRPr>
            </a:lvl1pPr>
            <a:lvl2pPr>
              <a:defRPr sz="2400">
                <a:latin typeface="Helvetica"/>
                <a:cs typeface="Helvetica"/>
              </a:defRPr>
            </a:lvl2pPr>
            <a:lvl3pPr>
              <a:defRPr sz="2000">
                <a:latin typeface="Helvetica"/>
                <a:cs typeface="Helvetica"/>
              </a:defRPr>
            </a:lvl3pPr>
            <a:lvl4pPr>
              <a:defRPr sz="1800">
                <a:latin typeface="Helvetica"/>
                <a:cs typeface="Helvetica"/>
              </a:defRPr>
            </a:lvl4pPr>
            <a:lvl5pPr>
              <a:defRPr sz="1800">
                <a:latin typeface="Helvetica"/>
                <a:cs typeface="Helvetic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84481"/>
            <a:ext cx="4038600" cy="5648960"/>
          </a:xfrm>
        </p:spPr>
        <p:txBody>
          <a:bodyPr/>
          <a:lstStyle>
            <a:lvl1pPr>
              <a:defRPr sz="2800" b="0" i="0">
                <a:latin typeface="Helvetica"/>
                <a:cs typeface="Helvetica"/>
              </a:defRPr>
            </a:lvl1pPr>
            <a:lvl2pPr>
              <a:defRPr sz="2400">
                <a:latin typeface="Helvetica"/>
                <a:cs typeface="Helvetica"/>
              </a:defRPr>
            </a:lvl2pPr>
            <a:lvl3pPr>
              <a:defRPr sz="2000">
                <a:latin typeface="Helvetica"/>
                <a:cs typeface="Helvetica"/>
              </a:defRPr>
            </a:lvl3pPr>
            <a:lvl4pPr>
              <a:defRPr sz="1800">
                <a:latin typeface="Helvetica"/>
                <a:cs typeface="Helvetica"/>
              </a:defRPr>
            </a:lvl4pPr>
            <a:lvl5pPr>
              <a:defRPr sz="1800">
                <a:latin typeface="Helvetica"/>
                <a:cs typeface="Helvetic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2" name="Picture 1" descr="UO-Logo-343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160" y="6022340"/>
            <a:ext cx="698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39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UO-Logo-343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160" y="6022340"/>
            <a:ext cx="698500" cy="57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82"/>
          <a:stretch/>
        </p:blipFill>
        <p:spPr>
          <a:xfrm flipV="1">
            <a:off x="0" y="1353596"/>
            <a:ext cx="7086599" cy="12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0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532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382000" cy="4572000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000" y="1084944"/>
            <a:ext cx="8382000" cy="403485"/>
          </a:xfrm>
        </p:spPr>
        <p:txBody>
          <a:bodyPr/>
          <a:lstStyle>
            <a:lvl1pPr>
              <a:buNone/>
              <a:defRPr b="1">
                <a:solidFill>
                  <a:schemeClr val="bg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Identifier Goes Here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9B46B6-60C2-4E9C-8150-F8358B2BBBA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7439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em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 descr="mesh.png"/>
          <p:cNvPicPr>
            <a:picLocks noChangeAspect="1"/>
          </p:cNvPicPr>
          <p:nvPr/>
        </p:nvPicPr>
        <p:blipFill rotWithShape="1">
          <a:blip r:embed="rId10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4" r="6484" b="67183"/>
          <a:stretch/>
        </p:blipFill>
        <p:spPr>
          <a:xfrm>
            <a:off x="0" y="4325518"/>
            <a:ext cx="9144000" cy="253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2" r:id="rId4"/>
    <p:sldLayoutId id="2147483661" r:id="rId5"/>
    <p:sldLayoutId id="2147483654" r:id="rId6"/>
    <p:sldLayoutId id="2147483662" r:id="rId7"/>
    <p:sldLayoutId id="2147483663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800" b="0" i="0" kern="1200">
          <a:solidFill>
            <a:schemeClr val="accent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Tx/>
        <a:buSzPct val="100000"/>
        <a:buFontTx/>
        <a:buBlip>
          <a:blip r:embed="rId11"/>
        </a:buBlip>
        <a:defRPr sz="3200" b="0" i="0" kern="1200">
          <a:solidFill>
            <a:srgbClr val="124734"/>
          </a:solidFill>
          <a:latin typeface="Helvetica"/>
          <a:ea typeface="+mn-ea"/>
          <a:cs typeface="Helvetica"/>
        </a:defRPr>
      </a:lvl1pPr>
      <a:lvl2pPr marL="742950" indent="-285750" algn="l" defTabSz="457200" rtl="0" eaLnBrk="1" latinLnBrk="0" hangingPunct="1">
        <a:spcBef>
          <a:spcPct val="20000"/>
        </a:spcBef>
        <a:buClrTx/>
        <a:buSzPct val="100000"/>
        <a:buFontTx/>
        <a:buBlip>
          <a:blip r:embed="rId11"/>
        </a:buBlip>
        <a:defRPr sz="2800" b="0" i="0" kern="1200">
          <a:solidFill>
            <a:srgbClr val="124734"/>
          </a:solidFill>
          <a:latin typeface="Helvetica"/>
          <a:ea typeface="+mn-ea"/>
          <a:cs typeface="Helvetica"/>
        </a:defRPr>
      </a:lvl2pPr>
      <a:lvl3pPr marL="1143000" indent="-228600" algn="l" defTabSz="457200" rtl="0" eaLnBrk="1" latinLnBrk="0" hangingPunct="1">
        <a:spcBef>
          <a:spcPct val="20000"/>
        </a:spcBef>
        <a:buClrTx/>
        <a:buSzPct val="100000"/>
        <a:buFontTx/>
        <a:buBlip>
          <a:blip r:embed="rId11"/>
        </a:buBlip>
        <a:defRPr sz="2400" b="0" i="0" kern="1200">
          <a:solidFill>
            <a:srgbClr val="124734"/>
          </a:solidFill>
          <a:latin typeface="Helvetica"/>
          <a:ea typeface="+mn-ea"/>
          <a:cs typeface="Helvetica"/>
        </a:defRPr>
      </a:lvl3pPr>
      <a:lvl4pPr marL="1600200" indent="-228600" algn="l" defTabSz="457200" rtl="0" eaLnBrk="1" latinLnBrk="0" hangingPunct="1">
        <a:spcBef>
          <a:spcPct val="20000"/>
        </a:spcBef>
        <a:buClrTx/>
        <a:buSzPct val="100000"/>
        <a:buFontTx/>
        <a:buBlip>
          <a:blip r:embed="rId11"/>
        </a:buBlip>
        <a:defRPr sz="2000" b="0" i="0" kern="1200">
          <a:solidFill>
            <a:srgbClr val="124734"/>
          </a:solidFill>
          <a:latin typeface="Helvetica"/>
          <a:ea typeface="+mn-ea"/>
          <a:cs typeface="Helvetica"/>
        </a:defRPr>
      </a:lvl4pPr>
      <a:lvl5pPr marL="2057400" indent="-228600" algn="l" defTabSz="457200" rtl="0" eaLnBrk="1" latinLnBrk="0" hangingPunct="1">
        <a:spcBef>
          <a:spcPct val="20000"/>
        </a:spcBef>
        <a:buClrTx/>
        <a:buSzPct val="100000"/>
        <a:buFontTx/>
        <a:buBlip>
          <a:blip r:embed="rId11"/>
        </a:buBlip>
        <a:defRPr sz="2000" b="0" i="0" kern="1200">
          <a:solidFill>
            <a:srgbClr val="124734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f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f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6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.emf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mailto:itpmo@uoregon.edu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35762" y="2079865"/>
            <a:ext cx="8657062" cy="4432854"/>
            <a:chOff x="108127800" y="106984800"/>
            <a:chExt cx="2325297" cy="4799120"/>
          </a:xfrm>
        </p:grpSpPr>
        <p:sp>
          <p:nvSpPr>
            <p:cNvPr id="3" name="Rectangle 3" hidden="1"/>
            <p:cNvSpPr>
              <a:spLocks noChangeArrowheads="1"/>
            </p:cNvSpPr>
            <p:nvPr/>
          </p:nvSpPr>
          <p:spPr bwMode="auto">
            <a:xfrm>
              <a:off x="108127800" y="106984800"/>
              <a:ext cx="2194560" cy="21145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109396529" y="108796659"/>
              <a:ext cx="925831" cy="30269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FFC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108468087" y="109946477"/>
              <a:ext cx="1985010" cy="18374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0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FFC000"/>
                    </a:outerShdw>
                  </a:effectLst>
                </a14:hiddenEffects>
              </a:ext>
            </a:extLst>
          </p:spPr>
          <p:txBody>
            <a:bodyPr vert="horz" wrap="square" lIns="36195" tIns="36195" rIns="36195" bIns="3619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20700" y="3539296"/>
            <a:ext cx="8027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 </a:t>
            </a:r>
            <a:endParaRPr lang="en-US" sz="3600" dirty="0">
              <a:solidFill>
                <a:schemeClr val="accent5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0701" y="2041244"/>
            <a:ext cx="8248726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+mn-lt"/>
              </a:rPr>
              <a:t>Project Management Fundamentals</a:t>
            </a:r>
            <a:endParaRPr lang="en-US" dirty="0">
              <a:latin typeface="+mn-lt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  <p:pic>
        <p:nvPicPr>
          <p:cNvPr id="4098" name="Picture 2" descr="Image result for project management fundamental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088" y="432660"/>
            <a:ext cx="3754226" cy="195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760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58299"/>
            <a:ext cx="7550145" cy="65956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b="0" i="0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4000" dirty="0" smtClean="0">
                <a:latin typeface="+mn-lt"/>
              </a:rPr>
              <a:t>Programs and Portfolios</a:t>
            </a:r>
            <a:endParaRPr lang="en-US" sz="4000" dirty="0">
              <a:latin typeface="+mn-lt"/>
            </a:endParaRPr>
          </a:p>
        </p:txBody>
      </p:sp>
      <p:sp>
        <p:nvSpPr>
          <p:cNvPr id="4" name="Oval 3"/>
          <p:cNvSpPr/>
          <p:nvPr/>
        </p:nvSpPr>
        <p:spPr>
          <a:xfrm>
            <a:off x="333487" y="1403873"/>
            <a:ext cx="5023821" cy="474950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24885" y="2351164"/>
            <a:ext cx="2986480" cy="295230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454272" y="3980304"/>
            <a:ext cx="1292488" cy="1165412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5"/>
                </a:solidFill>
              </a:rPr>
              <a:t>Project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397178" y="2329782"/>
            <a:ext cx="1292488" cy="1165412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5"/>
                </a:solidFill>
              </a:rPr>
              <a:t>Project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910814" y="3851840"/>
            <a:ext cx="1292488" cy="1165412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5"/>
                </a:solidFill>
              </a:rPr>
              <a:t>Project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996609" y="3091075"/>
            <a:ext cx="1292488" cy="1165412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5"/>
                </a:solidFill>
              </a:rPr>
              <a:t>Project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88206" y="1598302"/>
            <a:ext cx="1947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5"/>
                </a:solidFill>
              </a:rPr>
              <a:t>PORTFOLIO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29734" y="2615779"/>
            <a:ext cx="1947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5"/>
                </a:solidFill>
              </a:rPr>
              <a:t>PROGRAM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465389" y="1717351"/>
            <a:ext cx="345614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A </a:t>
            </a:r>
            <a:r>
              <a:rPr lang="en-US" b="1" dirty="0">
                <a:solidFill>
                  <a:schemeClr val="accent5"/>
                </a:solidFill>
              </a:rPr>
              <a:t>program</a:t>
            </a:r>
            <a:r>
              <a:rPr lang="en-US" dirty="0">
                <a:solidFill>
                  <a:schemeClr val="accent5"/>
                </a:solidFill>
              </a:rPr>
              <a:t> is a collection of related </a:t>
            </a:r>
            <a:r>
              <a:rPr lang="en-US" b="1" dirty="0" smtClean="0">
                <a:solidFill>
                  <a:schemeClr val="accent5"/>
                </a:solidFill>
              </a:rPr>
              <a:t>projects.</a:t>
            </a:r>
            <a:endParaRPr lang="en-US" dirty="0" smtClean="0">
              <a:solidFill>
                <a:schemeClr val="accent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5"/>
                </a:solidFill>
              </a:rPr>
              <a:t>A</a:t>
            </a:r>
            <a:r>
              <a:rPr lang="en-US" dirty="0">
                <a:solidFill>
                  <a:schemeClr val="accent5"/>
                </a:solidFill>
              </a:rPr>
              <a:t> </a:t>
            </a:r>
            <a:r>
              <a:rPr lang="en-US" b="1" dirty="0">
                <a:solidFill>
                  <a:schemeClr val="accent5"/>
                </a:solidFill>
              </a:rPr>
              <a:t>project portfolio</a:t>
            </a:r>
            <a:r>
              <a:rPr lang="en-US" dirty="0">
                <a:solidFill>
                  <a:schemeClr val="accent5"/>
                </a:solidFill>
              </a:rPr>
              <a:t> is a collection of </a:t>
            </a:r>
            <a:r>
              <a:rPr lang="en-US" b="1" dirty="0">
                <a:solidFill>
                  <a:schemeClr val="accent5"/>
                </a:solidFill>
              </a:rPr>
              <a:t>projects</a:t>
            </a:r>
            <a:r>
              <a:rPr lang="en-US" dirty="0">
                <a:solidFill>
                  <a:schemeClr val="accent5"/>
                </a:solidFill>
              </a:rPr>
              <a:t> </a:t>
            </a:r>
            <a:r>
              <a:rPr lang="en-US" dirty="0" smtClean="0">
                <a:solidFill>
                  <a:schemeClr val="accent5"/>
                </a:solidFill>
              </a:rPr>
              <a:t>and </a:t>
            </a:r>
            <a:r>
              <a:rPr lang="en-US" b="1" dirty="0" smtClean="0">
                <a:solidFill>
                  <a:schemeClr val="accent5"/>
                </a:solidFill>
              </a:rPr>
              <a:t>programs</a:t>
            </a:r>
            <a:r>
              <a:rPr lang="en-US" dirty="0">
                <a:solidFill>
                  <a:schemeClr val="accent5"/>
                </a:solidFill>
              </a:rPr>
              <a:t> that are managed as a group to achieve strategic objectives. </a:t>
            </a:r>
            <a:endParaRPr lang="en-US" dirty="0" smtClean="0">
              <a:solidFill>
                <a:schemeClr val="accent5"/>
              </a:solidFill>
            </a:endParaRPr>
          </a:p>
          <a:p>
            <a:endParaRPr lang="en-US" dirty="0" smtClean="0">
              <a:solidFill>
                <a:schemeClr val="accent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A </a:t>
            </a:r>
            <a:r>
              <a:rPr lang="en-US" b="1" dirty="0">
                <a:solidFill>
                  <a:schemeClr val="accent5"/>
                </a:solidFill>
              </a:rPr>
              <a:t>project</a:t>
            </a:r>
            <a:r>
              <a:rPr lang="en-US" dirty="0">
                <a:solidFill>
                  <a:schemeClr val="accent5"/>
                </a:solidFill>
              </a:rPr>
              <a:t> can exist without any </a:t>
            </a:r>
            <a:r>
              <a:rPr lang="en-US" b="1" dirty="0">
                <a:solidFill>
                  <a:schemeClr val="accent5"/>
                </a:solidFill>
              </a:rPr>
              <a:t>program</a:t>
            </a:r>
            <a:r>
              <a:rPr lang="en-US" dirty="0">
                <a:solidFill>
                  <a:schemeClr val="accent5"/>
                </a:solidFill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402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88101384"/>
              </p:ext>
            </p:extLst>
          </p:nvPr>
        </p:nvGraphicFramePr>
        <p:xfrm>
          <a:off x="652630" y="1194100"/>
          <a:ext cx="8061063" cy="4970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1"/>
          <p:cNvSpPr txBox="1">
            <a:spLocks/>
          </p:cNvSpPr>
          <p:nvPr/>
        </p:nvSpPr>
        <p:spPr>
          <a:xfrm>
            <a:off x="457200" y="231607"/>
            <a:ext cx="8229600" cy="62900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800" b="0" i="0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4700" dirty="0" smtClean="0">
                <a:latin typeface="+mn-lt"/>
              </a:rPr>
              <a:t>Common PM Terms</a:t>
            </a:r>
            <a:endParaRPr lang="en-US" sz="47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66814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774306973"/>
              </p:ext>
            </p:extLst>
          </p:nvPr>
        </p:nvGraphicFramePr>
        <p:xfrm>
          <a:off x="652630" y="1194100"/>
          <a:ext cx="8236189" cy="4970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800" b="0" i="0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4700" dirty="0" smtClean="0">
                <a:latin typeface="+mn-lt"/>
              </a:rPr>
              <a:t>Common PM Terms</a:t>
            </a:r>
            <a:endParaRPr lang="en-US" sz="47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82386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439564783"/>
              </p:ext>
            </p:extLst>
          </p:nvPr>
        </p:nvGraphicFramePr>
        <p:xfrm>
          <a:off x="652630" y="1194100"/>
          <a:ext cx="8236189" cy="4970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800" b="0" i="0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4700" dirty="0" smtClean="0">
                <a:latin typeface="+mn-lt"/>
              </a:rPr>
              <a:t>Common PM Terms</a:t>
            </a:r>
            <a:endParaRPr lang="en-US" sz="47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54760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241" y="594463"/>
            <a:ext cx="3668756" cy="308947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205217"/>
            <a:ext cx="8229600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800" b="0" i="0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altLang="en-US" sz="4700" dirty="0" smtClean="0">
                <a:latin typeface="+mn-lt"/>
              </a:rPr>
              <a:t>Managing Projects </a:t>
            </a:r>
          </a:p>
          <a:p>
            <a:r>
              <a:rPr lang="en-US" altLang="en-US" sz="2800" i="1" dirty="0" smtClean="0">
                <a:latin typeface="+mn-lt"/>
              </a:rPr>
              <a:t>Using the Triple Constraint</a:t>
            </a:r>
            <a:endParaRPr lang="en-US" altLang="en-US" sz="2800" i="1" dirty="0"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9541" y="3625643"/>
            <a:ext cx="80872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400" dirty="0" smtClean="0">
                <a:solidFill>
                  <a:schemeClr val="accent5"/>
                </a:solidFill>
              </a:rPr>
              <a:t>The Trick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2400" dirty="0" smtClean="0">
                <a:solidFill>
                  <a:schemeClr val="accent5"/>
                </a:solidFill>
              </a:rPr>
              <a:t>To balance </a:t>
            </a:r>
            <a:r>
              <a:rPr lang="en-US" altLang="en-US" sz="2400" dirty="0">
                <a:solidFill>
                  <a:schemeClr val="accent5"/>
                </a:solidFill>
              </a:rPr>
              <a:t>the three sides to complete the project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2400" dirty="0" smtClean="0">
                <a:solidFill>
                  <a:schemeClr val="accent5"/>
                </a:solidFill>
              </a:rPr>
              <a:t>To combine art </a:t>
            </a:r>
            <a:r>
              <a:rPr lang="en-US" altLang="en-US" sz="2400" dirty="0">
                <a:solidFill>
                  <a:schemeClr val="accent5"/>
                </a:solidFill>
              </a:rPr>
              <a:t>and science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2400" dirty="0" smtClean="0">
                <a:solidFill>
                  <a:schemeClr val="accent5"/>
                </a:solidFill>
              </a:rPr>
              <a:t>Know it is an on-going </a:t>
            </a:r>
            <a:r>
              <a:rPr lang="en-US" altLang="en-US" sz="2400" dirty="0">
                <a:solidFill>
                  <a:schemeClr val="accent5"/>
                </a:solidFill>
              </a:rPr>
              <a:t>effort to define and refine project</a:t>
            </a:r>
          </a:p>
        </p:txBody>
      </p:sp>
      <p:sp>
        <p:nvSpPr>
          <p:cNvPr id="7" name="Rectangle 6"/>
          <p:cNvSpPr/>
          <p:nvPr/>
        </p:nvSpPr>
        <p:spPr>
          <a:xfrm>
            <a:off x="599541" y="1649257"/>
            <a:ext cx="48761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400" dirty="0" smtClean="0">
                <a:solidFill>
                  <a:schemeClr val="accent5"/>
                </a:solidFill>
              </a:rPr>
              <a:t>What is the Triple Constraint?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Time </a:t>
            </a:r>
            <a:r>
              <a:rPr lang="en-US" sz="2400" dirty="0"/>
              <a:t>= </a:t>
            </a:r>
            <a:r>
              <a:rPr lang="en-US" sz="2400" dirty="0" smtClean="0"/>
              <a:t>Schedule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Scope </a:t>
            </a:r>
            <a:r>
              <a:rPr lang="en-US" sz="2400" dirty="0"/>
              <a:t>= </a:t>
            </a:r>
            <a:r>
              <a:rPr lang="en-US" sz="2400" dirty="0" smtClean="0"/>
              <a:t>Requirements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Cost </a:t>
            </a:r>
            <a:r>
              <a:rPr lang="en-US" sz="2400" dirty="0"/>
              <a:t>= Labor, material, </a:t>
            </a:r>
            <a:r>
              <a:rPr lang="en-US" sz="2400" dirty="0" smtClean="0"/>
              <a:t>equipment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0599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382000" cy="8382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latin typeface="+mn-lt"/>
              </a:rPr>
              <a:t>Key Messages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57200" y="1219200"/>
            <a:ext cx="83820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9" tIns="45710" rIns="91419" bIns="45710">
            <a:normAutofit/>
          </a:bodyPr>
          <a:lstStyle/>
          <a:p>
            <a:pPr marL="231775" lvl="2" indent="-231775">
              <a:lnSpc>
                <a:spcPct val="90000"/>
              </a:lnSpc>
              <a:spcAft>
                <a:spcPts val="1200"/>
              </a:spcAft>
              <a:buClr>
                <a:srgbClr val="4E4845"/>
              </a:buClr>
              <a:buFontTx/>
              <a:buChar char="•"/>
              <a:defRPr/>
            </a:pPr>
            <a:r>
              <a:rPr lang="en-US" sz="2600" dirty="0">
                <a:solidFill>
                  <a:srgbClr val="4E4845"/>
                </a:solidFill>
                <a:latin typeface="+mn-lt"/>
                <a:cs typeface="Arial" charset="0"/>
              </a:rPr>
              <a:t>A project is a temporary endeavor undertaken to create a unique product or service</a:t>
            </a:r>
          </a:p>
          <a:p>
            <a:pPr marL="231775" lvl="2" indent="-231775">
              <a:lnSpc>
                <a:spcPct val="90000"/>
              </a:lnSpc>
              <a:spcAft>
                <a:spcPts val="1200"/>
              </a:spcAft>
              <a:buClr>
                <a:srgbClr val="4E4845"/>
              </a:buClr>
              <a:buFontTx/>
              <a:buChar char="•"/>
              <a:defRPr/>
            </a:pPr>
            <a:r>
              <a:rPr lang="en-US" sz="2600" dirty="0">
                <a:solidFill>
                  <a:srgbClr val="4E4845"/>
                </a:solidFill>
                <a:latin typeface="+mn-lt"/>
                <a:cs typeface="Arial" charset="0"/>
              </a:rPr>
              <a:t>Project management  is a combination skills, tools and techniques used to keep budget and schedule under control.</a:t>
            </a:r>
          </a:p>
          <a:p>
            <a:pPr marL="231775" lvl="2" indent="-231775">
              <a:lnSpc>
                <a:spcPct val="90000"/>
              </a:lnSpc>
              <a:spcAft>
                <a:spcPts val="1200"/>
              </a:spcAft>
              <a:buClr>
                <a:srgbClr val="4E4845"/>
              </a:buClr>
              <a:buFontTx/>
              <a:buChar char="•"/>
              <a:defRPr/>
            </a:pPr>
            <a:r>
              <a:rPr lang="en-US" sz="2600" dirty="0">
                <a:solidFill>
                  <a:srgbClr val="4E4845"/>
                </a:solidFill>
                <a:latin typeface="+mn-lt"/>
                <a:cs typeface="Arial" charset="0"/>
              </a:rPr>
              <a:t>There is a difference between project and routine </a:t>
            </a:r>
            <a:r>
              <a:rPr lang="en-US" sz="2600" dirty="0" smtClean="0">
                <a:solidFill>
                  <a:srgbClr val="4E4845"/>
                </a:solidFill>
                <a:latin typeface="+mn-lt"/>
                <a:cs typeface="Arial" charset="0"/>
              </a:rPr>
              <a:t>work</a:t>
            </a:r>
            <a:endParaRPr lang="en-US" sz="2600" dirty="0">
              <a:solidFill>
                <a:srgbClr val="4E4845"/>
              </a:solidFill>
              <a:latin typeface="+mn-lt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211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60586" y="2424030"/>
            <a:ext cx="438471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 smtClean="0">
                <a:solidFill>
                  <a:srgbClr val="555555"/>
                </a:solidFill>
                <a:ea typeface="Calibri" panose="020F0502020204030204" pitchFamily="34" charset="0"/>
              </a:rPr>
              <a:t>Project Lifecycles</a:t>
            </a:r>
          </a:p>
          <a:p>
            <a:pPr marL="34290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rgbClr val="555555"/>
                </a:solidFill>
                <a:ea typeface="Calibri" panose="020F0502020204030204" pitchFamily="34" charset="0"/>
              </a:rPr>
              <a:t>Phase Goals and Activities</a:t>
            </a:r>
          </a:p>
          <a:p>
            <a:pPr marL="34290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rgbClr val="555555"/>
                </a:solidFill>
                <a:ea typeface="Calibri" panose="020F0502020204030204" pitchFamily="34" charset="0"/>
              </a:rPr>
              <a:t>Project Management Approaches</a:t>
            </a:r>
          </a:p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400" dirty="0">
              <a:ea typeface="Calibri" panose="020F0502020204030204" pitchFamily="34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699571" y="2113815"/>
            <a:ext cx="3453788" cy="1675349"/>
          </a:xfrm>
          <a:prstGeom prst="rect">
            <a:avLst/>
          </a:prstGeom>
          <a:solidFill>
            <a:schemeClr val="accent1"/>
          </a:solidFill>
        </p:spPr>
        <p:txBody>
          <a:bodyPr anchor="ctr" anchorCtr="0"/>
          <a:lstStyle>
            <a:lvl1pPr algn="l" defTabSz="457200" rtl="0" eaLnBrk="1" latinLnBrk="0" hangingPunct="1">
              <a:spcBef>
                <a:spcPct val="0"/>
              </a:spcBef>
              <a:buNone/>
              <a:defRPr sz="4800" b="0" i="0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US" altLang="en-US" dirty="0" smtClean="0">
                <a:solidFill>
                  <a:schemeClr val="bg1"/>
                </a:solidFill>
                <a:latin typeface="+mn-lt"/>
              </a:rPr>
              <a:t>Phases of a Project</a:t>
            </a:r>
          </a:p>
        </p:txBody>
      </p:sp>
    </p:spTree>
    <p:extLst>
      <p:ext uri="{BB962C8B-B14F-4D97-AF65-F5344CB8AC3E}">
        <p14:creationId xmlns:p14="http://schemas.microsoft.com/office/powerpoint/2010/main" val="3342481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76987"/>
            <a:ext cx="8229600" cy="710184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>
                <a:latin typeface="+mj-lt"/>
              </a:rPr>
              <a:t>Project Lifecycles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161288"/>
            <a:ext cx="8458200" cy="5404104"/>
          </a:xfrm>
        </p:spPr>
        <p:txBody>
          <a:bodyPr>
            <a:normAutofit lnSpcReduction="10000"/>
          </a:bodyPr>
          <a:lstStyle/>
          <a:p>
            <a:pPr marL="231775" lvl="2" indent="-231775" eaLnBrk="1" hangingPunct="1">
              <a:spcAft>
                <a:spcPts val="1200"/>
              </a:spcAft>
              <a:defRPr/>
            </a:pPr>
            <a:r>
              <a:rPr lang="en-US" sz="2400" dirty="0" smtClean="0">
                <a:latin typeface="+mn-lt"/>
                <a:cs typeface="+mn-cs"/>
              </a:rPr>
              <a:t>Projects are usually divided into phases</a:t>
            </a:r>
          </a:p>
          <a:p>
            <a:pPr marL="231775" lvl="2" indent="-231775" eaLnBrk="1" hangingPunct="1">
              <a:spcAft>
                <a:spcPts val="1200"/>
              </a:spcAft>
              <a:defRPr/>
            </a:pPr>
            <a:r>
              <a:rPr lang="en-US" sz="2400" dirty="0" smtClean="0">
                <a:latin typeface="+mn-lt"/>
                <a:cs typeface="+mn-cs"/>
              </a:rPr>
              <a:t>Collectively, these phases make up the project life cycle</a:t>
            </a:r>
          </a:p>
          <a:p>
            <a:pPr marL="231775" lvl="2" indent="-231775" eaLnBrk="1" hangingPunct="1">
              <a:spcAft>
                <a:spcPts val="1200"/>
              </a:spcAft>
              <a:defRPr/>
            </a:pPr>
            <a:r>
              <a:rPr lang="en-US" sz="2400" dirty="0" smtClean="0">
                <a:latin typeface="+mn-lt"/>
                <a:cs typeface="+mn-cs"/>
              </a:rPr>
              <a:t>Typical phases are: Initiating, Planning, Executing and Closing</a:t>
            </a:r>
          </a:p>
          <a:p>
            <a:pPr marL="517525" lvl="1" indent="-233363">
              <a:lnSpc>
                <a:spcPct val="90000"/>
              </a:lnSpc>
              <a:spcAft>
                <a:spcPts val="1000"/>
              </a:spcAft>
              <a:buClr>
                <a:srgbClr val="4E4845"/>
              </a:buClr>
              <a:buFont typeface="Arial" charset="0"/>
              <a:buChar char="–"/>
              <a:defRPr/>
            </a:pPr>
            <a:r>
              <a:rPr lang="en-US" sz="1700" dirty="0">
                <a:latin typeface="+mn-lt"/>
              </a:rPr>
              <a:t>Might be called by different names but goals of phases are the </a:t>
            </a:r>
            <a:r>
              <a:rPr lang="en-US" sz="1700" dirty="0" smtClean="0">
                <a:latin typeface="+mn-lt"/>
              </a:rPr>
              <a:t>same</a:t>
            </a:r>
          </a:p>
          <a:p>
            <a:pPr marL="517525" lvl="1" indent="-233363">
              <a:lnSpc>
                <a:spcPct val="90000"/>
              </a:lnSpc>
              <a:spcAft>
                <a:spcPts val="1000"/>
              </a:spcAft>
              <a:buClr>
                <a:srgbClr val="4E4845"/>
              </a:buClr>
              <a:buFont typeface="Arial" charset="0"/>
              <a:buChar char="–"/>
              <a:defRPr/>
            </a:pPr>
            <a:endParaRPr lang="en-US" sz="1700" dirty="0">
              <a:latin typeface="+mn-lt"/>
            </a:endParaRPr>
          </a:p>
          <a:p>
            <a:pPr marL="517525" lvl="1" indent="-233363">
              <a:lnSpc>
                <a:spcPct val="90000"/>
              </a:lnSpc>
              <a:spcAft>
                <a:spcPts val="1000"/>
              </a:spcAft>
              <a:buClr>
                <a:srgbClr val="4E4845"/>
              </a:buClr>
              <a:buFont typeface="Arial" charset="0"/>
              <a:buChar char="–"/>
              <a:defRPr/>
            </a:pPr>
            <a:endParaRPr lang="en-US" sz="1700" dirty="0">
              <a:latin typeface="+mn-lt"/>
            </a:endParaRPr>
          </a:p>
          <a:p>
            <a:pPr marL="231775" lvl="2" indent="-231775" eaLnBrk="1" hangingPunct="1">
              <a:spcAft>
                <a:spcPts val="1200"/>
              </a:spcAft>
              <a:defRPr/>
            </a:pPr>
            <a:r>
              <a:rPr lang="en-US" dirty="0" smtClean="0">
                <a:latin typeface="+mn-lt"/>
                <a:cs typeface="+mn-cs"/>
              </a:rPr>
              <a:t>Project </a:t>
            </a:r>
            <a:r>
              <a:rPr lang="en-US" dirty="0">
                <a:latin typeface="+mn-lt"/>
                <a:cs typeface="+mn-cs"/>
              </a:rPr>
              <a:t>Type </a:t>
            </a:r>
            <a:r>
              <a:rPr lang="en-US" dirty="0" smtClean="0">
                <a:latin typeface="+mn-lt"/>
                <a:cs typeface="+mn-cs"/>
              </a:rPr>
              <a:t>Determines</a:t>
            </a:r>
          </a:p>
          <a:p>
            <a:pPr marL="517525" lvl="1" indent="-233363">
              <a:lnSpc>
                <a:spcPct val="90000"/>
              </a:lnSpc>
              <a:spcAft>
                <a:spcPts val="1000"/>
              </a:spcAft>
              <a:buClr>
                <a:srgbClr val="4E4845"/>
              </a:buClr>
              <a:buFont typeface="Arial" charset="0"/>
              <a:buChar char="–"/>
              <a:defRPr/>
            </a:pPr>
            <a:r>
              <a:rPr lang="en-US" sz="1700" dirty="0">
                <a:latin typeface="+mn-lt"/>
              </a:rPr>
              <a:t>What activities and deliverables are managed in each phase</a:t>
            </a:r>
          </a:p>
          <a:p>
            <a:pPr marL="231775" lvl="2" indent="-231775" eaLnBrk="1" hangingPunct="1">
              <a:spcAft>
                <a:spcPts val="1200"/>
              </a:spcAft>
              <a:defRPr/>
            </a:pPr>
            <a:r>
              <a:rPr lang="en-US" dirty="0" smtClean="0">
                <a:latin typeface="+mn-lt"/>
              </a:rPr>
              <a:t>Project </a:t>
            </a:r>
            <a:r>
              <a:rPr lang="en-US" dirty="0">
                <a:latin typeface="+mn-lt"/>
              </a:rPr>
              <a:t>Size </a:t>
            </a:r>
            <a:r>
              <a:rPr lang="en-US" dirty="0" smtClean="0">
                <a:latin typeface="+mn-lt"/>
              </a:rPr>
              <a:t>Determines</a:t>
            </a:r>
          </a:p>
          <a:p>
            <a:pPr marL="517525" lvl="1" indent="-233363">
              <a:lnSpc>
                <a:spcPct val="90000"/>
              </a:lnSpc>
              <a:spcAft>
                <a:spcPts val="1000"/>
              </a:spcAft>
              <a:buClr>
                <a:srgbClr val="4E4845"/>
              </a:buClr>
              <a:buFont typeface="Arial" charset="0"/>
              <a:buChar char="–"/>
              <a:defRPr/>
            </a:pPr>
            <a:r>
              <a:rPr lang="en-US" sz="1700" dirty="0">
                <a:latin typeface="+mn-lt"/>
              </a:rPr>
              <a:t>Amount of documentation</a:t>
            </a:r>
          </a:p>
          <a:p>
            <a:pPr marL="517525" lvl="1" indent="-233363">
              <a:lnSpc>
                <a:spcPct val="90000"/>
              </a:lnSpc>
              <a:spcAft>
                <a:spcPts val="1000"/>
              </a:spcAft>
              <a:buClr>
                <a:srgbClr val="4E4845"/>
              </a:buClr>
              <a:buFont typeface="Arial" charset="0"/>
              <a:buChar char="–"/>
              <a:defRPr/>
            </a:pPr>
            <a:r>
              <a:rPr lang="en-US" sz="1700" dirty="0" smtClean="0">
                <a:latin typeface="+mn-lt"/>
              </a:rPr>
              <a:t>Formality  </a:t>
            </a:r>
            <a:r>
              <a:rPr lang="en-US" sz="1700" dirty="0">
                <a:latin typeface="+mn-lt"/>
              </a:rPr>
              <a:t>and frequency of communications</a:t>
            </a:r>
          </a:p>
          <a:p>
            <a:pPr lvl="1" eaLnBrk="1" hangingPunct="1">
              <a:lnSpc>
                <a:spcPct val="80000"/>
              </a:lnSpc>
              <a:buFont typeface="Arial" charset="0"/>
              <a:buChar char="–"/>
              <a:defRPr/>
            </a:pPr>
            <a:endParaRPr lang="en-US" sz="1700" dirty="0" smtClean="0">
              <a:latin typeface="+mn-lt"/>
            </a:endParaRPr>
          </a:p>
          <a:p>
            <a:pPr lvl="1" eaLnBrk="1" hangingPunct="1">
              <a:lnSpc>
                <a:spcPct val="80000"/>
              </a:lnSpc>
              <a:buFont typeface="Arial" charset="0"/>
              <a:buChar char="–"/>
              <a:defRPr/>
            </a:pPr>
            <a:endParaRPr lang="en-US" sz="1700" dirty="0" smtClean="0">
              <a:latin typeface="+mn-lt"/>
            </a:endParaRPr>
          </a:p>
          <a:p>
            <a:pPr lvl="1" eaLnBrk="1" hangingPunct="1">
              <a:lnSpc>
                <a:spcPct val="80000"/>
              </a:lnSpc>
              <a:buFont typeface="Arial" charset="0"/>
              <a:buChar char="–"/>
              <a:defRPr/>
            </a:pPr>
            <a:endParaRPr lang="en-US" sz="1700" dirty="0" smtClean="0">
              <a:latin typeface="+mn-lt"/>
            </a:endParaRPr>
          </a:p>
          <a:p>
            <a:pPr lvl="1" eaLnBrk="1" hangingPunct="1">
              <a:lnSpc>
                <a:spcPct val="80000"/>
              </a:lnSpc>
              <a:buFont typeface="Arial" charset="0"/>
              <a:buChar char="–"/>
              <a:defRPr/>
            </a:pPr>
            <a:endParaRPr lang="en-US" sz="1700" dirty="0" smtClean="0">
              <a:latin typeface="+mn-lt"/>
            </a:endParaRPr>
          </a:p>
          <a:p>
            <a:pPr lvl="1" eaLnBrk="1" hangingPunct="1">
              <a:lnSpc>
                <a:spcPct val="80000"/>
              </a:lnSpc>
              <a:buFont typeface="Arial" charset="0"/>
              <a:buChar char="–"/>
              <a:defRPr/>
            </a:pPr>
            <a:endParaRPr lang="en-US" sz="1700" dirty="0" smtClean="0">
              <a:latin typeface="+mn-lt"/>
            </a:endParaRPr>
          </a:p>
          <a:p>
            <a:pPr lvl="1" eaLnBrk="1" hangingPunct="1">
              <a:lnSpc>
                <a:spcPct val="80000"/>
              </a:lnSpc>
              <a:buFont typeface="Arial" charset="0"/>
              <a:buChar char="–"/>
              <a:defRPr/>
            </a:pPr>
            <a:endParaRPr lang="en-US" sz="1700" dirty="0" smtClean="0">
              <a:latin typeface="+mn-lt"/>
            </a:endParaRPr>
          </a:p>
          <a:p>
            <a:pPr lvl="1" eaLnBrk="1" hangingPunct="1">
              <a:lnSpc>
                <a:spcPct val="80000"/>
              </a:lnSpc>
              <a:buFont typeface="Arial" charset="0"/>
              <a:buChar char="–"/>
              <a:defRPr/>
            </a:pPr>
            <a:endParaRPr lang="en-US" sz="1700" dirty="0" smtClean="0">
              <a:latin typeface="+mn-lt"/>
            </a:endParaRPr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696" y="3095626"/>
            <a:ext cx="6656832" cy="85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85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842625"/>
              </p:ext>
            </p:extLst>
          </p:nvPr>
        </p:nvGraphicFramePr>
        <p:xfrm>
          <a:off x="645458" y="1104434"/>
          <a:ext cx="7863840" cy="497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4858">
                  <a:extLst>
                    <a:ext uri="{9D8B030D-6E8A-4147-A177-3AD203B41FA5}">
                      <a16:colId xmlns:a16="http://schemas.microsoft.com/office/drawing/2014/main" val="4087679343"/>
                    </a:ext>
                  </a:extLst>
                </a:gridCol>
                <a:gridCol w="3141232">
                  <a:extLst>
                    <a:ext uri="{9D8B030D-6E8A-4147-A177-3AD203B41FA5}">
                      <a16:colId xmlns:a16="http://schemas.microsoft.com/office/drawing/2014/main" val="147549431"/>
                    </a:ext>
                  </a:extLst>
                </a:gridCol>
                <a:gridCol w="3517750">
                  <a:extLst>
                    <a:ext uri="{9D8B030D-6E8A-4147-A177-3AD203B41FA5}">
                      <a16:colId xmlns:a16="http://schemas.microsoft.com/office/drawing/2014/main" val="2497183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Phase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Goal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/>
                        <a:t>Activity Overview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23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accent5"/>
                          </a:solidFill>
                        </a:rPr>
                        <a:t>Initiate</a:t>
                      </a:r>
                      <a:endParaRPr lang="en-US" sz="16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accent5"/>
                          </a:solidFill>
                        </a:rPr>
                        <a:t>To define project objectives, scope and obtain project authority to allocate resources to the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accent5"/>
                          </a:solidFill>
                        </a:rPr>
                        <a:t>Beginning of the project where the idea for the project is explored and elaborated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359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accent5"/>
                          </a:solidFill>
                        </a:rPr>
                        <a:t>Plan</a:t>
                      </a:r>
                      <a:endParaRPr lang="en-US" sz="16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accent5"/>
                          </a:solidFill>
                        </a:rPr>
                        <a:t>Commit to deliver agreed upon functionality within specific time &amp; 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>
                          <a:solidFill>
                            <a:schemeClr val="accent5"/>
                          </a:solidFill>
                        </a:rPr>
                        <a:t>Break down the larger project into smaller parts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>
                          <a:solidFill>
                            <a:schemeClr val="accent5"/>
                          </a:solidFill>
                        </a:rPr>
                        <a:t>Build your team 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>
                          <a:solidFill>
                            <a:schemeClr val="accent5"/>
                          </a:solidFill>
                        </a:rPr>
                        <a:t>Define body of work and associated task timings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350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accent5"/>
                          </a:solidFill>
                        </a:rPr>
                        <a:t>Execute</a:t>
                      </a:r>
                      <a:endParaRPr lang="en-US" sz="16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accent5"/>
                          </a:solidFill>
                        </a:rPr>
                        <a:t>Build, test and  accept agreed upon solution is ready for deployment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accent5"/>
                          </a:solidFill>
                        </a:rPr>
                        <a:t>Turn plans into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815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accent5"/>
                          </a:solidFill>
                        </a:rPr>
                        <a:t>Close</a:t>
                      </a:r>
                      <a:endParaRPr lang="en-US" sz="16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accent5"/>
                          </a:solidFill>
                        </a:rPr>
                        <a:t>Accept deployed solution, close out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>
                          <a:solidFill>
                            <a:schemeClr val="accent5"/>
                          </a:solidFill>
                        </a:rPr>
                        <a:t>Provide final deliverables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>
                          <a:solidFill>
                            <a:schemeClr val="accent5"/>
                          </a:solidFill>
                        </a:rPr>
                        <a:t>Release project resources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>
                          <a:solidFill>
                            <a:schemeClr val="accent5"/>
                          </a:solidFill>
                        </a:rPr>
                        <a:t>Determine the success of the project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05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accent5"/>
                          </a:solidFill>
                        </a:rPr>
                        <a:t>Monitor and Control</a:t>
                      </a:r>
                      <a:endParaRPr lang="en-US" sz="16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accent5"/>
                          </a:solidFill>
                        </a:rPr>
                        <a:t>To track, review, report progress, and apply corrective actions to keep project on track to meet its goals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>
                          <a:solidFill>
                            <a:schemeClr val="accent5"/>
                          </a:solidFill>
                        </a:rPr>
                        <a:t>Monitor team progress against plans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>
                          <a:solidFill>
                            <a:schemeClr val="accent5"/>
                          </a:solidFill>
                        </a:rPr>
                        <a:t>Assist team by removing roadblocks that could impact project delivery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510154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559229" y="275223"/>
            <a:ext cx="6558206" cy="8156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700" dirty="0" smtClean="0">
                <a:solidFill>
                  <a:schemeClr val="accent1"/>
                </a:solidFill>
                <a:ea typeface="+mj-ea"/>
                <a:cs typeface="Helvetica"/>
              </a:rPr>
              <a:t>Phase Goals and Activities</a:t>
            </a:r>
            <a:endParaRPr lang="en-US" sz="4700" dirty="0">
              <a:solidFill>
                <a:schemeClr val="accent1"/>
              </a:solidFill>
              <a:ea typeface="+mj-e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11728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382000" cy="8382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latin typeface="+mn-lt"/>
              </a:rPr>
              <a:t>Sample Project Lifecycle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8" y="1219200"/>
            <a:ext cx="7134225" cy="509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8921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9135" y="1208260"/>
            <a:ext cx="8401878" cy="5083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1800"/>
              </a:lnSpc>
              <a:spcAft>
                <a:spcPts val="750"/>
              </a:spcAft>
            </a:pPr>
            <a:r>
              <a:rPr lang="en-US" sz="3200" dirty="0" smtClean="0">
                <a:solidFill>
                  <a:schemeClr val="accent1"/>
                </a:solidFill>
                <a:ea typeface="+mj-ea"/>
                <a:cs typeface="Helvetica"/>
              </a:rPr>
              <a:t>Goal</a:t>
            </a:r>
            <a:endParaRPr lang="en-US" sz="3200" dirty="0">
              <a:solidFill>
                <a:schemeClr val="accent1"/>
              </a:solidFill>
              <a:ea typeface="+mj-ea"/>
              <a:cs typeface="Helvetica"/>
            </a:endParaRPr>
          </a:p>
          <a:p>
            <a:r>
              <a:rPr lang="en-US" dirty="0">
                <a:solidFill>
                  <a:srgbClr val="555555"/>
                </a:solidFill>
                <a:ea typeface="Calibri" panose="020F0502020204030204" pitchFamily="34" charset="0"/>
              </a:rPr>
              <a:t>Starter class that helps you wrap your head around project management </a:t>
            </a:r>
            <a:r>
              <a:rPr lang="en-US" dirty="0" smtClean="0">
                <a:solidFill>
                  <a:srgbClr val="555555"/>
                </a:solidFill>
                <a:ea typeface="Calibri" panose="020F0502020204030204" pitchFamily="34" charset="0"/>
              </a:rPr>
              <a:t>basic concepts </a:t>
            </a:r>
            <a:r>
              <a:rPr lang="en-US" dirty="0">
                <a:solidFill>
                  <a:srgbClr val="555555"/>
                </a:solidFill>
                <a:ea typeface="Calibri" panose="020F0502020204030204" pitchFamily="34" charset="0"/>
              </a:rPr>
              <a:t>and what </a:t>
            </a:r>
            <a:r>
              <a:rPr lang="en-US" dirty="0" smtClean="0">
                <a:solidFill>
                  <a:srgbClr val="555555"/>
                </a:solidFill>
                <a:ea typeface="Calibri" panose="020F0502020204030204" pitchFamily="34" charset="0"/>
              </a:rPr>
              <a:t>to expect </a:t>
            </a:r>
            <a:r>
              <a:rPr lang="en-US" dirty="0">
                <a:solidFill>
                  <a:srgbClr val="555555"/>
                </a:solidFill>
                <a:ea typeface="Calibri" panose="020F0502020204030204" pitchFamily="34" charset="0"/>
              </a:rPr>
              <a:t>when you are part of a project team</a:t>
            </a:r>
            <a:r>
              <a:rPr lang="en-US" dirty="0" smtClean="0">
                <a:solidFill>
                  <a:srgbClr val="555555"/>
                </a:solidFill>
                <a:ea typeface="Calibri" panose="020F0502020204030204" pitchFamily="34" charset="0"/>
              </a:rPr>
              <a:t>.</a:t>
            </a:r>
          </a:p>
          <a:p>
            <a:endParaRPr lang="en-US" sz="2400" dirty="0">
              <a:ea typeface="Calibri" panose="020F0502020204030204" pitchFamily="34" charset="0"/>
            </a:endParaRPr>
          </a:p>
          <a:p>
            <a:pPr fontAlgn="base">
              <a:lnSpc>
                <a:spcPts val="1800"/>
              </a:lnSpc>
              <a:spcBef>
                <a:spcPts val="750"/>
              </a:spcBef>
              <a:spcAft>
                <a:spcPts val="750"/>
              </a:spcAft>
            </a:pPr>
            <a:r>
              <a:rPr lang="en-US" sz="3200" dirty="0" smtClean="0">
                <a:solidFill>
                  <a:schemeClr val="accent1"/>
                </a:solidFill>
                <a:ea typeface="+mj-ea"/>
                <a:cs typeface="Helvetica"/>
              </a:rPr>
              <a:t>Intended Audience</a:t>
            </a:r>
            <a:endParaRPr lang="en-US" sz="3200" dirty="0">
              <a:solidFill>
                <a:schemeClr val="accent1"/>
              </a:solidFill>
              <a:ea typeface="+mj-ea"/>
              <a:cs typeface="Helvetica"/>
            </a:endParaRPr>
          </a:p>
          <a:p>
            <a:r>
              <a:rPr lang="en-US" dirty="0">
                <a:solidFill>
                  <a:srgbClr val="555555"/>
                </a:solidFill>
                <a:ea typeface="Calibri" panose="020F0502020204030204" pitchFamily="34" charset="0"/>
              </a:rPr>
              <a:t>Anyone who finds themselves on a </a:t>
            </a:r>
            <a:r>
              <a:rPr lang="en-US" dirty="0" smtClean="0">
                <a:solidFill>
                  <a:srgbClr val="555555"/>
                </a:solidFill>
                <a:ea typeface="Calibri" panose="020F0502020204030204" pitchFamily="34" charset="0"/>
              </a:rPr>
              <a:t>project.</a:t>
            </a:r>
          </a:p>
          <a:p>
            <a:endParaRPr lang="en-US" sz="2400" dirty="0">
              <a:ea typeface="Calibri" panose="020F0502020204030204" pitchFamily="34" charset="0"/>
            </a:endParaRPr>
          </a:p>
          <a:p>
            <a:pPr fontAlgn="base">
              <a:lnSpc>
                <a:spcPts val="1800"/>
              </a:lnSpc>
              <a:spcBef>
                <a:spcPts val="750"/>
              </a:spcBef>
              <a:spcAft>
                <a:spcPts val="750"/>
              </a:spcAft>
            </a:pPr>
            <a:r>
              <a:rPr lang="en-US" sz="3200" dirty="0">
                <a:solidFill>
                  <a:schemeClr val="accent1"/>
                </a:solidFill>
                <a:ea typeface="+mj-ea"/>
                <a:cs typeface="Helvetica"/>
              </a:rPr>
              <a:t>Learning Objectives</a:t>
            </a:r>
          </a:p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571500" algn="l"/>
              </a:tabLst>
            </a:pPr>
            <a:r>
              <a:rPr lang="en-US" dirty="0">
                <a:solidFill>
                  <a:srgbClr val="555555"/>
                </a:solidFill>
                <a:ea typeface="Calibri" panose="020F0502020204030204" pitchFamily="34" charset="0"/>
              </a:rPr>
              <a:t>Become familiar with fundamental </a:t>
            </a:r>
            <a:r>
              <a:rPr lang="en-US" dirty="0">
                <a:solidFill>
                  <a:srgbClr val="555555"/>
                </a:solidFill>
                <a:ea typeface="Calibri" panose="020F0502020204030204" pitchFamily="34" charset="0"/>
              </a:rPr>
              <a:t>project management </a:t>
            </a:r>
            <a:r>
              <a:rPr lang="en-US" dirty="0">
                <a:solidFill>
                  <a:srgbClr val="555555"/>
                </a:solidFill>
                <a:ea typeface="Calibri" panose="020F0502020204030204" pitchFamily="34" charset="0"/>
              </a:rPr>
              <a:t>concepts and terms</a:t>
            </a:r>
          </a:p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571500" algn="l"/>
              </a:tabLst>
            </a:pPr>
            <a:r>
              <a:rPr lang="en-US" dirty="0">
                <a:solidFill>
                  <a:srgbClr val="555555"/>
                </a:solidFill>
                <a:ea typeface="Calibri" panose="020F0502020204030204" pitchFamily="34" charset="0"/>
              </a:rPr>
              <a:t>Understand project phases and different delivery approaches</a:t>
            </a:r>
          </a:p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571500" algn="l"/>
              </a:tabLst>
            </a:pPr>
            <a:r>
              <a:rPr lang="en-US" dirty="0">
                <a:solidFill>
                  <a:srgbClr val="555555"/>
                </a:solidFill>
                <a:ea typeface="Calibri" panose="020F0502020204030204" pitchFamily="34" charset="0"/>
              </a:rPr>
              <a:t>Be exposed to typical project </a:t>
            </a:r>
            <a:r>
              <a:rPr lang="en-US" dirty="0">
                <a:solidFill>
                  <a:srgbClr val="555555"/>
                </a:solidFill>
                <a:ea typeface="Calibri" panose="020F0502020204030204" pitchFamily="34" charset="0"/>
              </a:rPr>
              <a:t>roles and responsibilities </a:t>
            </a:r>
            <a:endParaRPr lang="en-US" dirty="0">
              <a:solidFill>
                <a:srgbClr val="555555"/>
              </a:solidFill>
              <a:ea typeface="Calibri" panose="020F0502020204030204" pitchFamily="34" charset="0"/>
            </a:endParaRPr>
          </a:p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571500" algn="l"/>
              </a:tabLst>
            </a:pPr>
            <a:r>
              <a:rPr lang="en-US" dirty="0">
                <a:solidFill>
                  <a:srgbClr val="555555"/>
                </a:solidFill>
                <a:ea typeface="Calibri" panose="020F0502020204030204" pitchFamily="34" charset="0"/>
              </a:rPr>
              <a:t>Learn project team members part </a:t>
            </a:r>
            <a:r>
              <a:rPr lang="en-US" dirty="0">
                <a:solidFill>
                  <a:srgbClr val="555555"/>
                </a:solidFill>
                <a:ea typeface="Calibri" panose="020F0502020204030204" pitchFamily="34" charset="0"/>
              </a:rPr>
              <a:t>in: </a:t>
            </a:r>
          </a:p>
          <a:p>
            <a:pPr marL="800100" lvl="1" indent="-342900" fontAlgn="base">
              <a:buSzPts val="1000"/>
              <a:buFont typeface="Symbol" panose="05050102010706020507" pitchFamily="18" charset="2"/>
              <a:buChar char=""/>
              <a:tabLst>
                <a:tab pos="571500" algn="l"/>
              </a:tabLst>
            </a:pPr>
            <a:r>
              <a:rPr lang="en-US" dirty="0">
                <a:solidFill>
                  <a:srgbClr val="555555"/>
                </a:solidFill>
                <a:ea typeface="Calibri" panose="020F0502020204030204" pitchFamily="34" charset="0"/>
              </a:rPr>
              <a:t>schedule building and maintenance</a:t>
            </a:r>
          </a:p>
          <a:p>
            <a:pPr marL="800100" lvl="1" indent="-342900" fontAlgn="base">
              <a:buSzPts val="1000"/>
              <a:buFont typeface="Symbol" panose="05050102010706020507" pitchFamily="18" charset="2"/>
              <a:buChar char=""/>
              <a:tabLst>
                <a:tab pos="571500" algn="l"/>
              </a:tabLst>
            </a:pPr>
            <a:r>
              <a:rPr lang="en-US" dirty="0">
                <a:solidFill>
                  <a:srgbClr val="555555"/>
                </a:solidFill>
                <a:ea typeface="Calibri" panose="020F0502020204030204" pitchFamily="34" charset="0"/>
              </a:rPr>
              <a:t>Issue identification and resolution</a:t>
            </a:r>
          </a:p>
          <a:p>
            <a:pPr marL="800100" lvl="1" indent="-342900" fontAlgn="base">
              <a:buSzPts val="1000"/>
              <a:buFont typeface="Symbol" panose="05050102010706020507" pitchFamily="18" charset="2"/>
              <a:buChar char=""/>
              <a:tabLst>
                <a:tab pos="571500" algn="l"/>
              </a:tabLst>
            </a:pPr>
            <a:r>
              <a:rPr lang="en-US" dirty="0">
                <a:solidFill>
                  <a:srgbClr val="555555"/>
                </a:solidFill>
                <a:ea typeface="Calibri" panose="020F0502020204030204" pitchFamily="34" charset="0"/>
              </a:rPr>
              <a:t>risk </a:t>
            </a:r>
            <a:r>
              <a:rPr lang="en-US" dirty="0">
                <a:solidFill>
                  <a:srgbClr val="555555"/>
                </a:solidFill>
                <a:ea typeface="Calibri" panose="020F0502020204030204" pitchFamily="34" charset="0"/>
              </a:rPr>
              <a:t>identification, mitigation planning and monitoring</a:t>
            </a:r>
          </a:p>
          <a:p>
            <a:pPr marL="342900" indent="-342900" fontAlgn="base">
              <a:buSzPts val="1000"/>
              <a:buFont typeface="Symbol" panose="05050102010706020507" pitchFamily="18" charset="2"/>
              <a:buChar char=""/>
              <a:tabLst>
                <a:tab pos="571500" algn="l"/>
              </a:tabLst>
            </a:pPr>
            <a:r>
              <a:rPr lang="en-US" dirty="0">
                <a:solidFill>
                  <a:srgbClr val="555555"/>
                </a:solidFill>
                <a:ea typeface="Calibri" panose="020F0502020204030204" pitchFamily="34" charset="0"/>
              </a:rPr>
              <a:t>To be able to define the value of a Project </a:t>
            </a:r>
            <a:r>
              <a:rPr lang="en-US" dirty="0">
                <a:solidFill>
                  <a:srgbClr val="555555"/>
                </a:solidFill>
                <a:ea typeface="Calibri" panose="020F0502020204030204" pitchFamily="34" charset="0"/>
              </a:rPr>
              <a:t>Management Office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381000" y="351756"/>
            <a:ext cx="8229600" cy="639762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b="0" i="0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altLang="en-US" dirty="0" smtClean="0">
                <a:latin typeface="+mn-lt"/>
              </a:rPr>
              <a:t>Course Overview</a:t>
            </a:r>
          </a:p>
        </p:txBody>
      </p:sp>
    </p:spTree>
    <p:extLst>
      <p:ext uri="{BB962C8B-B14F-4D97-AF65-F5344CB8AC3E}">
        <p14:creationId xmlns:p14="http://schemas.microsoft.com/office/powerpoint/2010/main" val="10193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2463" y="2381905"/>
            <a:ext cx="1772890" cy="2415074"/>
          </a:xfrm>
          <a:prstGeom prst="rect">
            <a:avLst/>
          </a:prstGeom>
          <a:solidFill>
            <a:srgbClr val="92D050">
              <a:alpha val="11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accent5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78079" y="2419762"/>
            <a:ext cx="2423117" cy="2378954"/>
          </a:xfrm>
          <a:prstGeom prst="rect">
            <a:avLst/>
          </a:prstGeom>
          <a:solidFill>
            <a:srgbClr val="92D050">
              <a:alpha val="11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accent5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8317" y="1962233"/>
            <a:ext cx="8235305" cy="221035"/>
          </a:xfrm>
          <a:prstGeom prst="rect">
            <a:avLst/>
          </a:prstGeom>
          <a:solidFill>
            <a:srgbClr val="0070C0">
              <a:alpha val="78000"/>
            </a:srgbClr>
          </a:solidFill>
          <a:ln w="9525"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chemeClr val="accent5"/>
                </a:solidFill>
              </a:rPr>
              <a:t>Monitor and Control</a:t>
            </a:r>
          </a:p>
        </p:txBody>
      </p:sp>
      <p:sp>
        <p:nvSpPr>
          <p:cNvPr id="5" name="Chevron 3"/>
          <p:cNvSpPr/>
          <p:nvPr/>
        </p:nvSpPr>
        <p:spPr>
          <a:xfrm>
            <a:off x="608316" y="1658689"/>
            <a:ext cx="1806673" cy="297236"/>
          </a:xfrm>
          <a:custGeom>
            <a:avLst/>
            <a:gdLst>
              <a:gd name="connsiteX0" fmla="*/ 0 w 2973915"/>
              <a:gd name="connsiteY0" fmla="*/ 0 h 497295"/>
              <a:gd name="connsiteX1" fmla="*/ 2725268 w 2973915"/>
              <a:gd name="connsiteY1" fmla="*/ 0 h 497295"/>
              <a:gd name="connsiteX2" fmla="*/ 2973915 w 2973915"/>
              <a:gd name="connsiteY2" fmla="*/ 248648 h 497295"/>
              <a:gd name="connsiteX3" fmla="*/ 2725268 w 2973915"/>
              <a:gd name="connsiteY3" fmla="*/ 497295 h 497295"/>
              <a:gd name="connsiteX4" fmla="*/ 0 w 2973915"/>
              <a:gd name="connsiteY4" fmla="*/ 497295 h 497295"/>
              <a:gd name="connsiteX5" fmla="*/ 248648 w 2973915"/>
              <a:gd name="connsiteY5" fmla="*/ 248648 h 497295"/>
              <a:gd name="connsiteX6" fmla="*/ 0 w 2973915"/>
              <a:gd name="connsiteY6" fmla="*/ 0 h 497295"/>
              <a:gd name="connsiteX0" fmla="*/ 2812 w 2976727"/>
              <a:gd name="connsiteY0" fmla="*/ 0 h 497295"/>
              <a:gd name="connsiteX1" fmla="*/ 2728080 w 2976727"/>
              <a:gd name="connsiteY1" fmla="*/ 0 h 497295"/>
              <a:gd name="connsiteX2" fmla="*/ 2976727 w 2976727"/>
              <a:gd name="connsiteY2" fmla="*/ 248648 h 497295"/>
              <a:gd name="connsiteX3" fmla="*/ 2728080 w 2976727"/>
              <a:gd name="connsiteY3" fmla="*/ 497295 h 497295"/>
              <a:gd name="connsiteX4" fmla="*/ 2812 w 2976727"/>
              <a:gd name="connsiteY4" fmla="*/ 497295 h 497295"/>
              <a:gd name="connsiteX5" fmla="*/ 0 w 2976727"/>
              <a:gd name="connsiteY5" fmla="*/ 256268 h 497295"/>
              <a:gd name="connsiteX6" fmla="*/ 2812 w 2976727"/>
              <a:gd name="connsiteY6" fmla="*/ 0 h 497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6727" h="497295">
                <a:moveTo>
                  <a:pt x="2812" y="0"/>
                </a:moveTo>
                <a:lnTo>
                  <a:pt x="2728080" y="0"/>
                </a:lnTo>
                <a:lnTo>
                  <a:pt x="2976727" y="248648"/>
                </a:lnTo>
                <a:lnTo>
                  <a:pt x="2728080" y="497295"/>
                </a:lnTo>
                <a:lnTo>
                  <a:pt x="2812" y="497295"/>
                </a:lnTo>
                <a:cubicBezTo>
                  <a:pt x="1875" y="416953"/>
                  <a:pt x="937" y="336610"/>
                  <a:pt x="0" y="256268"/>
                </a:cubicBezTo>
                <a:cubicBezTo>
                  <a:pt x="937" y="170845"/>
                  <a:pt x="1875" y="85423"/>
                  <a:pt x="2812" y="0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bg1"/>
                </a:solidFill>
                <a:cs typeface="Helvetica" panose="020B0604020202020204" pitchFamily="34" charset="0"/>
              </a:rPr>
              <a:t>Initiate</a:t>
            </a:r>
          </a:p>
        </p:txBody>
      </p:sp>
      <p:sp>
        <p:nvSpPr>
          <p:cNvPr id="6" name="Chevron 5"/>
          <p:cNvSpPr/>
          <p:nvPr/>
        </p:nvSpPr>
        <p:spPr>
          <a:xfrm>
            <a:off x="2343321" y="1656503"/>
            <a:ext cx="2404517" cy="297236"/>
          </a:xfrm>
          <a:prstGeom prst="chevron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bg1"/>
                </a:solidFill>
                <a:cs typeface="Helvetica" panose="020B0604020202020204" pitchFamily="34" charset="0"/>
              </a:rPr>
              <a:t>Plan</a:t>
            </a:r>
          </a:p>
        </p:txBody>
      </p:sp>
      <p:sp>
        <p:nvSpPr>
          <p:cNvPr id="7" name="Chevron 6"/>
          <p:cNvSpPr/>
          <p:nvPr/>
        </p:nvSpPr>
        <p:spPr>
          <a:xfrm>
            <a:off x="4691529" y="1661937"/>
            <a:ext cx="2612369" cy="295075"/>
          </a:xfrm>
          <a:prstGeom prst="chevron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bg1"/>
                </a:solidFill>
                <a:cs typeface="Helvetica" panose="020B0604020202020204" pitchFamily="34" charset="0"/>
              </a:rPr>
              <a:t>Execute</a:t>
            </a:r>
          </a:p>
        </p:txBody>
      </p:sp>
      <p:sp>
        <p:nvSpPr>
          <p:cNvPr id="8" name="Chevron 6"/>
          <p:cNvSpPr/>
          <p:nvPr/>
        </p:nvSpPr>
        <p:spPr>
          <a:xfrm>
            <a:off x="7216966" y="1653966"/>
            <a:ext cx="1628781" cy="302852"/>
          </a:xfrm>
          <a:custGeom>
            <a:avLst/>
            <a:gdLst>
              <a:gd name="connsiteX0" fmla="*/ 0 w 3057548"/>
              <a:gd name="connsiteY0" fmla="*/ 0 h 530595"/>
              <a:gd name="connsiteX1" fmla="*/ 2792251 w 3057548"/>
              <a:gd name="connsiteY1" fmla="*/ 0 h 530595"/>
              <a:gd name="connsiteX2" fmla="*/ 3057548 w 3057548"/>
              <a:gd name="connsiteY2" fmla="*/ 265298 h 530595"/>
              <a:gd name="connsiteX3" fmla="*/ 2792251 w 3057548"/>
              <a:gd name="connsiteY3" fmla="*/ 530595 h 530595"/>
              <a:gd name="connsiteX4" fmla="*/ 0 w 3057548"/>
              <a:gd name="connsiteY4" fmla="*/ 530595 h 530595"/>
              <a:gd name="connsiteX5" fmla="*/ 265298 w 3057548"/>
              <a:gd name="connsiteY5" fmla="*/ 265298 h 530595"/>
              <a:gd name="connsiteX6" fmla="*/ 0 w 3057548"/>
              <a:gd name="connsiteY6" fmla="*/ 0 h 530595"/>
              <a:gd name="connsiteX0" fmla="*/ 0 w 2812015"/>
              <a:gd name="connsiteY0" fmla="*/ 0 h 530595"/>
              <a:gd name="connsiteX1" fmla="*/ 2792251 w 2812015"/>
              <a:gd name="connsiteY1" fmla="*/ 0 h 530595"/>
              <a:gd name="connsiteX2" fmla="*/ 2812015 w 2812015"/>
              <a:gd name="connsiteY2" fmla="*/ 349965 h 530595"/>
              <a:gd name="connsiteX3" fmla="*/ 2792251 w 2812015"/>
              <a:gd name="connsiteY3" fmla="*/ 530595 h 530595"/>
              <a:gd name="connsiteX4" fmla="*/ 0 w 2812015"/>
              <a:gd name="connsiteY4" fmla="*/ 530595 h 530595"/>
              <a:gd name="connsiteX5" fmla="*/ 265298 w 2812015"/>
              <a:gd name="connsiteY5" fmla="*/ 265298 h 530595"/>
              <a:gd name="connsiteX6" fmla="*/ 0 w 2812015"/>
              <a:gd name="connsiteY6" fmla="*/ 0 h 530595"/>
              <a:gd name="connsiteX0" fmla="*/ 0 w 2792251"/>
              <a:gd name="connsiteY0" fmla="*/ 0 h 530595"/>
              <a:gd name="connsiteX1" fmla="*/ 2792251 w 2792251"/>
              <a:gd name="connsiteY1" fmla="*/ 0 h 530595"/>
              <a:gd name="connsiteX2" fmla="*/ 2776613 w 2792251"/>
              <a:gd name="connsiteY2" fmla="*/ 294547 h 530595"/>
              <a:gd name="connsiteX3" fmla="*/ 2792251 w 2792251"/>
              <a:gd name="connsiteY3" fmla="*/ 530595 h 530595"/>
              <a:gd name="connsiteX4" fmla="*/ 0 w 2792251"/>
              <a:gd name="connsiteY4" fmla="*/ 530595 h 530595"/>
              <a:gd name="connsiteX5" fmla="*/ 265298 w 2792251"/>
              <a:gd name="connsiteY5" fmla="*/ 265298 h 530595"/>
              <a:gd name="connsiteX6" fmla="*/ 0 w 2792251"/>
              <a:gd name="connsiteY6" fmla="*/ 0 h 530595"/>
              <a:gd name="connsiteX0" fmla="*/ 0 w 2797853"/>
              <a:gd name="connsiteY0" fmla="*/ 0 h 530595"/>
              <a:gd name="connsiteX1" fmla="*/ 2792251 w 2797853"/>
              <a:gd name="connsiteY1" fmla="*/ 0 h 530595"/>
              <a:gd name="connsiteX2" fmla="*/ 2797853 w 2797853"/>
              <a:gd name="connsiteY2" fmla="*/ 259911 h 530595"/>
              <a:gd name="connsiteX3" fmla="*/ 2792251 w 2797853"/>
              <a:gd name="connsiteY3" fmla="*/ 530595 h 530595"/>
              <a:gd name="connsiteX4" fmla="*/ 0 w 2797853"/>
              <a:gd name="connsiteY4" fmla="*/ 530595 h 530595"/>
              <a:gd name="connsiteX5" fmla="*/ 265298 w 2797853"/>
              <a:gd name="connsiteY5" fmla="*/ 265298 h 530595"/>
              <a:gd name="connsiteX6" fmla="*/ 0 w 2797853"/>
              <a:gd name="connsiteY6" fmla="*/ 0 h 530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97853" h="530595">
                <a:moveTo>
                  <a:pt x="0" y="0"/>
                </a:moveTo>
                <a:lnTo>
                  <a:pt x="2792251" y="0"/>
                </a:lnTo>
                <a:lnTo>
                  <a:pt x="2797853" y="259911"/>
                </a:lnTo>
                <a:lnTo>
                  <a:pt x="2792251" y="530595"/>
                </a:lnTo>
                <a:lnTo>
                  <a:pt x="0" y="530595"/>
                </a:lnTo>
                <a:lnTo>
                  <a:pt x="265298" y="26529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bg1"/>
                </a:solidFill>
                <a:cs typeface="Helvetica" panose="020B0604020202020204" pitchFamily="34" charset="0"/>
              </a:rPr>
              <a:t>Close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311" y="609917"/>
            <a:ext cx="1105944" cy="2285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43454" y="4813339"/>
            <a:ext cx="234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accent5"/>
                </a:solidFill>
              </a:rPr>
              <a:t>Commit to deliver agreed upon functionality within specific time &amp; budget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91527" y="4813867"/>
            <a:ext cx="2430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accent5"/>
                </a:solidFill>
              </a:rPr>
              <a:t>Build, test and  accept agreed upon solution is ready for deployment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21624" y="4813339"/>
            <a:ext cx="1717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accent5"/>
                </a:solidFill>
              </a:rPr>
              <a:t>Accept deployed solution,</a:t>
            </a:r>
          </a:p>
          <a:p>
            <a:pPr algn="ctr"/>
            <a:r>
              <a:rPr lang="en-US" sz="900" dirty="0">
                <a:solidFill>
                  <a:schemeClr val="accent5"/>
                </a:solidFill>
              </a:rPr>
              <a:t>close out project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8317" y="4154850"/>
            <a:ext cx="8242634" cy="64213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accent5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8321" y="3255030"/>
            <a:ext cx="8237426" cy="89845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accent5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9663" y="2381905"/>
            <a:ext cx="17388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137160">
              <a:buFont typeface="Wingdings" panose="05000000000000000000" pitchFamily="2" charset="2"/>
              <a:buChar char="q"/>
            </a:pPr>
            <a:r>
              <a:rPr lang="en-US" sz="900" dirty="0">
                <a:solidFill>
                  <a:schemeClr val="accent5"/>
                </a:solidFill>
              </a:rPr>
              <a:t>Project Proposal Package</a:t>
            </a:r>
          </a:p>
          <a:p>
            <a:pPr marL="214313" indent="-137160">
              <a:buFont typeface="Wingdings" panose="05000000000000000000" pitchFamily="2" charset="2"/>
              <a:buChar char="q"/>
            </a:pPr>
            <a:r>
              <a:rPr lang="en-US" sz="900" dirty="0">
                <a:solidFill>
                  <a:schemeClr val="accent5"/>
                </a:solidFill>
              </a:rPr>
              <a:t>Secure Funding</a:t>
            </a:r>
          </a:p>
          <a:p>
            <a:pPr marL="214313" indent="-137160">
              <a:buFont typeface="Wingdings" panose="05000000000000000000" pitchFamily="2" charset="2"/>
              <a:buChar char="q"/>
            </a:pPr>
            <a:r>
              <a:rPr lang="en-US" sz="900" dirty="0">
                <a:solidFill>
                  <a:schemeClr val="accent5"/>
                </a:solidFill>
              </a:rPr>
              <a:t>Project Charter</a:t>
            </a:r>
          </a:p>
          <a:p>
            <a:pPr marL="214313" indent="-137160">
              <a:buFont typeface="Wingdings" panose="05000000000000000000" pitchFamily="2" charset="2"/>
              <a:buChar char="q"/>
            </a:pPr>
            <a:r>
              <a:rPr lang="en-US" sz="900" dirty="0">
                <a:solidFill>
                  <a:schemeClr val="accent5"/>
                </a:solidFill>
              </a:rPr>
              <a:t>Stakeholders Matrix</a:t>
            </a:r>
          </a:p>
          <a:p>
            <a:pPr marL="214313" indent="-137160">
              <a:buFont typeface="Wingdings" panose="05000000000000000000" pitchFamily="2" charset="2"/>
              <a:buChar char="q"/>
            </a:pPr>
            <a:r>
              <a:rPr lang="en-US" sz="900" dirty="0">
                <a:solidFill>
                  <a:schemeClr val="accent5"/>
                </a:solidFill>
              </a:rPr>
              <a:t>Project Site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371807" y="3254874"/>
            <a:ext cx="1985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137160">
              <a:buFont typeface="Wingdings" panose="05000000000000000000" pitchFamily="2" charset="2"/>
              <a:buChar char="q"/>
            </a:pPr>
            <a:r>
              <a:rPr lang="en-US" sz="900" dirty="0">
                <a:solidFill>
                  <a:schemeClr val="accent5"/>
                </a:solidFill>
              </a:rPr>
              <a:t>Requirements</a:t>
            </a:r>
          </a:p>
          <a:p>
            <a:pPr marL="214313" indent="-137160">
              <a:buFont typeface="Wingdings" panose="05000000000000000000" pitchFamily="2" charset="2"/>
              <a:buChar char="q"/>
            </a:pPr>
            <a:r>
              <a:rPr lang="en-US" sz="900" dirty="0">
                <a:solidFill>
                  <a:schemeClr val="accent5"/>
                </a:solidFill>
              </a:rPr>
              <a:t>Requirements Traceability Matrix</a:t>
            </a:r>
          </a:p>
          <a:p>
            <a:pPr marL="214313" indent="-137160">
              <a:buFont typeface="Wingdings" panose="05000000000000000000" pitchFamily="2" charset="2"/>
              <a:buChar char="q"/>
            </a:pPr>
            <a:r>
              <a:rPr lang="en-US" sz="900" dirty="0">
                <a:solidFill>
                  <a:schemeClr val="accent5"/>
                </a:solidFill>
              </a:rPr>
              <a:t>Use Cases or User Stories</a:t>
            </a:r>
          </a:p>
          <a:p>
            <a:pPr marL="214313" indent="-137160">
              <a:buFont typeface="Wingdings" panose="05000000000000000000" pitchFamily="2" charset="2"/>
              <a:buChar char="q"/>
            </a:pPr>
            <a:r>
              <a:rPr lang="en-US" sz="900" dirty="0">
                <a:solidFill>
                  <a:schemeClr val="accent5"/>
                </a:solidFill>
              </a:rPr>
              <a:t>Process Flows</a:t>
            </a:r>
          </a:p>
          <a:p>
            <a:pPr marL="214313" indent="-137160">
              <a:buFont typeface="Wingdings" panose="05000000000000000000" pitchFamily="2" charset="2"/>
              <a:buChar char="q"/>
            </a:pPr>
            <a:r>
              <a:rPr lang="en-US" sz="900" dirty="0">
                <a:solidFill>
                  <a:schemeClr val="accent5"/>
                </a:solidFill>
              </a:rPr>
              <a:t>Gap Analysis</a:t>
            </a:r>
          </a:p>
          <a:p>
            <a:pPr marL="214313" indent="-137160">
              <a:buFont typeface="Wingdings" panose="05000000000000000000" pitchFamily="2" charset="2"/>
              <a:buChar char="q"/>
            </a:pPr>
            <a:r>
              <a:rPr lang="en-US" sz="900" dirty="0">
                <a:solidFill>
                  <a:schemeClr val="accent5"/>
                </a:solidFill>
              </a:rPr>
              <a:t>Test and Training Plan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51411" y="3256783"/>
            <a:ext cx="172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137160">
              <a:buFont typeface="Wingdings" panose="05000000000000000000" pitchFamily="2" charset="2"/>
              <a:buChar char="q"/>
            </a:pPr>
            <a:r>
              <a:rPr lang="en-US" sz="900" dirty="0">
                <a:solidFill>
                  <a:schemeClr val="accent5"/>
                </a:solidFill>
              </a:rPr>
              <a:t>Support Plan</a:t>
            </a:r>
          </a:p>
          <a:p>
            <a:pPr marL="214313" indent="-137160">
              <a:buFont typeface="Wingdings" panose="05000000000000000000" pitchFamily="2" charset="2"/>
              <a:buChar char="q"/>
            </a:pPr>
            <a:r>
              <a:rPr lang="en-US" sz="900" dirty="0">
                <a:solidFill>
                  <a:schemeClr val="accent5"/>
                </a:solidFill>
              </a:rPr>
              <a:t>User Test Scripts</a:t>
            </a:r>
          </a:p>
          <a:p>
            <a:pPr marL="214313" indent="-137160">
              <a:buFont typeface="Wingdings" panose="05000000000000000000" pitchFamily="2" charset="2"/>
              <a:buChar char="q"/>
            </a:pPr>
            <a:r>
              <a:rPr lang="en-US" sz="900" dirty="0">
                <a:solidFill>
                  <a:schemeClr val="accent5"/>
                </a:solidFill>
              </a:rPr>
              <a:t>Training Materials</a:t>
            </a:r>
          </a:p>
          <a:p>
            <a:pPr marL="214313" indent="-137160">
              <a:buFont typeface="Wingdings" panose="05000000000000000000" pitchFamily="2" charset="2"/>
              <a:buChar char="q"/>
            </a:pPr>
            <a:r>
              <a:rPr lang="en-US" sz="900" dirty="0">
                <a:solidFill>
                  <a:schemeClr val="accent5"/>
                </a:solidFill>
              </a:rPr>
              <a:t>Production Validation Plan</a:t>
            </a:r>
          </a:p>
          <a:p>
            <a:pPr marL="214313" indent="-137160">
              <a:buFont typeface="Wingdings" panose="05000000000000000000" pitchFamily="2" charset="2"/>
              <a:buChar char="q"/>
            </a:pPr>
            <a:r>
              <a:rPr lang="en-US" sz="900" dirty="0">
                <a:solidFill>
                  <a:schemeClr val="accent5"/>
                </a:solidFill>
              </a:rPr>
              <a:t>User Testing</a:t>
            </a:r>
          </a:p>
          <a:p>
            <a:pPr marL="214313" indent="-137160">
              <a:buFont typeface="Wingdings" panose="05000000000000000000" pitchFamily="2" charset="2"/>
              <a:buChar char="q"/>
            </a:pPr>
            <a:r>
              <a:rPr lang="en-US" sz="900" dirty="0">
                <a:solidFill>
                  <a:schemeClr val="accent5"/>
                </a:solidFill>
              </a:rPr>
              <a:t>User Training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371807" y="2369291"/>
            <a:ext cx="216028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14313" indent="-137160">
              <a:buFont typeface="Wingdings" panose="05000000000000000000" pitchFamily="2" charset="2"/>
              <a:buChar char="q"/>
            </a:pPr>
            <a:r>
              <a:rPr lang="en-US" sz="900" dirty="0">
                <a:solidFill>
                  <a:schemeClr val="accent5"/>
                </a:solidFill>
              </a:rPr>
              <a:t>Project Management Plan</a:t>
            </a:r>
          </a:p>
          <a:p>
            <a:pPr marL="214313" indent="-137160">
              <a:buFont typeface="Wingdings" panose="05000000000000000000" pitchFamily="2" charset="2"/>
              <a:buChar char="q"/>
            </a:pPr>
            <a:r>
              <a:rPr lang="en-US" sz="900" dirty="0">
                <a:solidFill>
                  <a:schemeClr val="accent5"/>
                </a:solidFill>
              </a:rPr>
              <a:t>Communications Package</a:t>
            </a:r>
          </a:p>
          <a:p>
            <a:pPr marL="214313" indent="-137160">
              <a:buFont typeface="Wingdings" panose="05000000000000000000" pitchFamily="2" charset="2"/>
              <a:buChar char="q"/>
            </a:pPr>
            <a:r>
              <a:rPr lang="en-US" sz="900" dirty="0">
                <a:solidFill>
                  <a:schemeClr val="accent5"/>
                </a:solidFill>
              </a:rPr>
              <a:t>Resource Plan</a:t>
            </a:r>
          </a:p>
          <a:p>
            <a:pPr marL="214313" indent="-137160">
              <a:buFont typeface="Wingdings" panose="05000000000000000000" pitchFamily="2" charset="2"/>
              <a:buChar char="q"/>
            </a:pPr>
            <a:r>
              <a:rPr lang="en-US" sz="900" dirty="0">
                <a:solidFill>
                  <a:schemeClr val="accent5"/>
                </a:solidFill>
              </a:rPr>
              <a:t>Project Kick Off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75353" y="4175918"/>
            <a:ext cx="1483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137160">
              <a:buFont typeface="Wingdings" panose="05000000000000000000" pitchFamily="2" charset="2"/>
              <a:buChar char="q"/>
            </a:pPr>
            <a:r>
              <a:rPr lang="en-US" sz="900" dirty="0">
                <a:solidFill>
                  <a:schemeClr val="accent5"/>
                </a:solidFill>
              </a:rPr>
              <a:t>Design Materials</a:t>
            </a:r>
          </a:p>
          <a:p>
            <a:pPr marL="214313" indent="-137160">
              <a:buFont typeface="Wingdings" panose="05000000000000000000" pitchFamily="2" charset="2"/>
              <a:buChar char="q"/>
            </a:pPr>
            <a:r>
              <a:rPr lang="en-US" sz="900" dirty="0">
                <a:solidFill>
                  <a:schemeClr val="accent5"/>
                </a:solidFill>
              </a:rPr>
              <a:t>Design Reviews</a:t>
            </a:r>
          </a:p>
          <a:p>
            <a:pPr marL="214313" indent="-137160">
              <a:buFont typeface="Wingdings" panose="05000000000000000000" pitchFamily="2" charset="2"/>
              <a:buChar char="q"/>
            </a:pPr>
            <a:r>
              <a:rPr lang="en-US" sz="900" dirty="0">
                <a:solidFill>
                  <a:schemeClr val="accent5"/>
                </a:solidFill>
              </a:rPr>
              <a:t>Data Migration Plan</a:t>
            </a:r>
          </a:p>
          <a:p>
            <a:pPr marL="214313" indent="-137160">
              <a:buFont typeface="Wingdings" panose="05000000000000000000" pitchFamily="2" charset="2"/>
              <a:buChar char="q"/>
            </a:pPr>
            <a:r>
              <a:rPr lang="en-US" sz="900" dirty="0">
                <a:solidFill>
                  <a:schemeClr val="accent5"/>
                </a:solidFill>
              </a:rPr>
              <a:t>Decommission Plan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46683" y="4175468"/>
            <a:ext cx="173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137160">
              <a:buFont typeface="Wingdings" panose="05000000000000000000" pitchFamily="2" charset="2"/>
              <a:buChar char="q"/>
            </a:pPr>
            <a:r>
              <a:rPr lang="en-US" sz="900" dirty="0">
                <a:solidFill>
                  <a:schemeClr val="accent5"/>
                </a:solidFill>
              </a:rPr>
              <a:t>Build/Configure Solution</a:t>
            </a:r>
          </a:p>
          <a:p>
            <a:pPr marL="214313" indent="-137160">
              <a:buFont typeface="Wingdings" panose="05000000000000000000" pitchFamily="2" charset="2"/>
              <a:buChar char="q"/>
            </a:pPr>
            <a:r>
              <a:rPr lang="en-US" sz="900" dirty="0">
                <a:solidFill>
                  <a:schemeClr val="accent5"/>
                </a:solidFill>
              </a:rPr>
              <a:t>Prototypes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08034" y="3249679"/>
            <a:ext cx="296389" cy="15473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accent5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 rot="16200000">
            <a:off x="-295459" y="3920360"/>
            <a:ext cx="1537419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153" algn="ctr"/>
            <a:r>
              <a:rPr lang="en-US" sz="825" b="1" dirty="0">
                <a:solidFill>
                  <a:schemeClr val="accent5"/>
                </a:solidFill>
              </a:rPr>
              <a:t>Solution Delivery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124364" y="4173903"/>
            <a:ext cx="1649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14313" indent="-137160">
              <a:buFont typeface="Wingdings" panose="05000000000000000000" pitchFamily="2" charset="2"/>
              <a:buChar char="q"/>
            </a:pPr>
            <a:r>
              <a:rPr lang="en-US" sz="900" dirty="0">
                <a:solidFill>
                  <a:schemeClr val="accent5"/>
                </a:solidFill>
              </a:rPr>
              <a:t>Production Validation</a:t>
            </a:r>
          </a:p>
          <a:p>
            <a:pPr marL="214313" indent="-137160">
              <a:buFont typeface="Wingdings" panose="05000000000000000000" pitchFamily="2" charset="2"/>
              <a:buChar char="q"/>
            </a:pPr>
            <a:r>
              <a:rPr lang="en-US" sz="900" dirty="0">
                <a:solidFill>
                  <a:schemeClr val="accent5"/>
                </a:solidFill>
              </a:rPr>
              <a:t>Transition to Operations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34834" y="4807702"/>
            <a:ext cx="17086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solidFill>
                  <a:schemeClr val="accent5"/>
                </a:solidFill>
              </a:rPr>
              <a:t>Obtain project approval, define project objectives, and scope</a:t>
            </a:r>
          </a:p>
        </p:txBody>
      </p:sp>
      <p:sp>
        <p:nvSpPr>
          <p:cNvPr id="25" name="Flowchart: Merge 24"/>
          <p:cNvSpPr/>
          <p:nvPr/>
        </p:nvSpPr>
        <p:spPr>
          <a:xfrm>
            <a:off x="2929124" y="1291407"/>
            <a:ext cx="361381" cy="335533"/>
          </a:xfrm>
          <a:prstGeom prst="flowChartMerge">
            <a:avLst/>
          </a:prstGeom>
          <a:gradFill flip="none" rotWithShape="1">
            <a:gsLst>
              <a:gs pos="0">
                <a:srgbClr val="7030A0"/>
              </a:gs>
              <a:gs pos="23000">
                <a:srgbClr val="7030A0"/>
              </a:gs>
              <a:gs pos="69000">
                <a:srgbClr val="7030A0"/>
              </a:gs>
              <a:gs pos="97000">
                <a:srgbClr val="7030A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bg1"/>
                </a:solidFill>
                <a:cs typeface="Helvetica" panose="020B0604020202020204" pitchFamily="34" charset="0"/>
              </a:rPr>
              <a:t>1</a:t>
            </a:r>
          </a:p>
        </p:txBody>
      </p:sp>
      <p:sp>
        <p:nvSpPr>
          <p:cNvPr id="26" name="Flowchart: Merge 25"/>
          <p:cNvSpPr/>
          <p:nvPr/>
        </p:nvSpPr>
        <p:spPr>
          <a:xfrm>
            <a:off x="5337435" y="1288718"/>
            <a:ext cx="361381" cy="335533"/>
          </a:xfrm>
          <a:prstGeom prst="flowChartMerge">
            <a:avLst/>
          </a:prstGeom>
          <a:gradFill flip="none" rotWithShape="1">
            <a:gsLst>
              <a:gs pos="0">
                <a:srgbClr val="7030A0"/>
              </a:gs>
              <a:gs pos="23000">
                <a:srgbClr val="7030A0"/>
              </a:gs>
              <a:gs pos="69000">
                <a:srgbClr val="7030A0"/>
              </a:gs>
              <a:gs pos="97000">
                <a:srgbClr val="7030A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bg1"/>
                </a:solidFill>
                <a:cs typeface="Helvetica" panose="020B0604020202020204" pitchFamily="34" charset="0"/>
              </a:rPr>
              <a:t>2</a:t>
            </a:r>
          </a:p>
        </p:txBody>
      </p:sp>
      <p:sp>
        <p:nvSpPr>
          <p:cNvPr id="27" name="Flowchart: Merge 26"/>
          <p:cNvSpPr/>
          <p:nvPr/>
        </p:nvSpPr>
        <p:spPr>
          <a:xfrm>
            <a:off x="6766206" y="1299435"/>
            <a:ext cx="361381" cy="335533"/>
          </a:xfrm>
          <a:prstGeom prst="flowChartMerge">
            <a:avLst/>
          </a:prstGeom>
          <a:gradFill flip="none" rotWithShape="1">
            <a:gsLst>
              <a:gs pos="0">
                <a:srgbClr val="7030A0"/>
              </a:gs>
              <a:gs pos="23000">
                <a:srgbClr val="7030A0"/>
              </a:gs>
              <a:gs pos="69000">
                <a:srgbClr val="7030A0"/>
              </a:gs>
              <a:gs pos="97000">
                <a:srgbClr val="7030A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bg1"/>
                </a:solidFill>
                <a:cs typeface="Helvetica" panose="020B0604020202020204" pitchFamily="34" charset="0"/>
              </a:rPr>
              <a:t>3</a:t>
            </a:r>
          </a:p>
        </p:txBody>
      </p:sp>
      <p:sp>
        <p:nvSpPr>
          <p:cNvPr id="28" name="Flowchart: Merge 27"/>
          <p:cNvSpPr/>
          <p:nvPr/>
        </p:nvSpPr>
        <p:spPr>
          <a:xfrm>
            <a:off x="8571455" y="1292787"/>
            <a:ext cx="340802" cy="324475"/>
          </a:xfrm>
          <a:prstGeom prst="flowChartMerge">
            <a:avLst/>
          </a:prstGeom>
          <a:gradFill flip="none" rotWithShape="1">
            <a:gsLst>
              <a:gs pos="0">
                <a:srgbClr val="7030A0"/>
              </a:gs>
              <a:gs pos="23000">
                <a:srgbClr val="7030A0"/>
              </a:gs>
              <a:gs pos="69000">
                <a:srgbClr val="7030A0"/>
              </a:gs>
              <a:gs pos="97000">
                <a:srgbClr val="7030A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accent5"/>
                </a:solidFill>
                <a:cs typeface="Helvetica" panose="020B0604020202020204" pitchFamily="34" charset="0"/>
              </a:rPr>
              <a:t>4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3124405" y="1536632"/>
            <a:ext cx="0" cy="277049"/>
          </a:xfrm>
          <a:prstGeom prst="line">
            <a:avLst/>
          </a:prstGeom>
          <a:ln w="38100">
            <a:solidFill>
              <a:srgbClr val="7030A0"/>
            </a:solidFill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510534" y="1525489"/>
            <a:ext cx="0" cy="277049"/>
          </a:xfrm>
          <a:prstGeom prst="line">
            <a:avLst/>
          </a:prstGeom>
          <a:ln w="38100">
            <a:solidFill>
              <a:srgbClr val="7030A0"/>
            </a:solidFill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943888" y="1530627"/>
            <a:ext cx="0" cy="277049"/>
          </a:xfrm>
          <a:prstGeom prst="line">
            <a:avLst/>
          </a:prstGeom>
          <a:ln w="38100">
            <a:solidFill>
              <a:srgbClr val="7030A0"/>
            </a:solidFill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8739752" y="1539758"/>
            <a:ext cx="0" cy="277049"/>
          </a:xfrm>
          <a:prstGeom prst="line">
            <a:avLst/>
          </a:prstGeom>
          <a:ln w="38100">
            <a:solidFill>
              <a:srgbClr val="7030A0"/>
            </a:solidFill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368724" y="868479"/>
            <a:ext cx="1498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5"/>
                </a:solidFill>
              </a:rPr>
              <a:t>Kick Off </a:t>
            </a:r>
          </a:p>
          <a:p>
            <a:pPr algn="ctr"/>
            <a:r>
              <a:rPr lang="en-US" sz="1200" b="1" dirty="0">
                <a:solidFill>
                  <a:schemeClr val="accent5"/>
                </a:solidFill>
              </a:rPr>
              <a:t>Readiness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64660" y="876157"/>
            <a:ext cx="1324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5"/>
                </a:solidFill>
              </a:rPr>
              <a:t>Execution </a:t>
            </a:r>
          </a:p>
          <a:p>
            <a:pPr algn="ctr"/>
            <a:r>
              <a:rPr lang="en-US" sz="1200" b="1" dirty="0">
                <a:solidFill>
                  <a:schemeClr val="accent5"/>
                </a:solidFill>
              </a:rPr>
              <a:t>Check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212735" y="877852"/>
            <a:ext cx="146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5"/>
                </a:solidFill>
              </a:rPr>
              <a:t>Launch </a:t>
            </a:r>
          </a:p>
          <a:p>
            <a:pPr algn="ctr"/>
            <a:r>
              <a:rPr lang="en-US" sz="1200" b="1" dirty="0">
                <a:solidFill>
                  <a:schemeClr val="accent5"/>
                </a:solidFill>
              </a:rPr>
              <a:t>Readiness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259918" y="868125"/>
            <a:ext cx="901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Project 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Closure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66123" y="555319"/>
            <a:ext cx="3565966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accent5"/>
                </a:solidFill>
              </a:rPr>
              <a:t>Project Delivery Framework – Level 1</a:t>
            </a:r>
            <a:br>
              <a:rPr lang="en-US" sz="1500" b="1" dirty="0">
                <a:solidFill>
                  <a:schemeClr val="accent5"/>
                </a:solidFill>
              </a:rPr>
            </a:br>
            <a:r>
              <a:rPr lang="en-US" sz="1350" i="1" dirty="0">
                <a:solidFill>
                  <a:schemeClr val="accent5"/>
                </a:solidFill>
              </a:rPr>
              <a:t>Information Services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121642" y="2405243"/>
            <a:ext cx="157144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14313" indent="-137160">
              <a:buFont typeface="Wingdings" panose="05000000000000000000" pitchFamily="2" charset="2"/>
              <a:buChar char="q"/>
            </a:pPr>
            <a:r>
              <a:rPr lang="en-US" sz="900" dirty="0">
                <a:solidFill>
                  <a:schemeClr val="accent5"/>
                </a:solidFill>
              </a:rPr>
              <a:t>Lessons Learned Report</a:t>
            </a:r>
          </a:p>
          <a:p>
            <a:pPr marL="214313" indent="-137160">
              <a:buFont typeface="Wingdings" panose="05000000000000000000" pitchFamily="2" charset="2"/>
              <a:buChar char="q"/>
            </a:pPr>
            <a:r>
              <a:rPr lang="en-US" sz="900" dirty="0">
                <a:solidFill>
                  <a:schemeClr val="accent5"/>
                </a:solidFill>
              </a:rPr>
              <a:t>Project Closure Checklist</a:t>
            </a:r>
          </a:p>
        </p:txBody>
      </p:sp>
      <p:sp>
        <p:nvSpPr>
          <p:cNvPr id="41" name="Curved Left Arrow 40"/>
          <p:cNvSpPr/>
          <p:nvPr/>
        </p:nvSpPr>
        <p:spPr>
          <a:xfrm flipV="1">
            <a:off x="4719068" y="1672912"/>
            <a:ext cx="236717" cy="258599"/>
          </a:xfrm>
          <a:prstGeom prst="curvedLef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accent5"/>
              </a:solidFill>
            </a:endParaRPr>
          </a:p>
        </p:txBody>
      </p:sp>
      <p:sp>
        <p:nvSpPr>
          <p:cNvPr id="42" name="Curved Right Arrow 41"/>
          <p:cNvSpPr/>
          <p:nvPr/>
        </p:nvSpPr>
        <p:spPr>
          <a:xfrm>
            <a:off x="4467078" y="1698899"/>
            <a:ext cx="236718" cy="253762"/>
          </a:xfrm>
          <a:prstGeom prst="curved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accent5"/>
              </a:solidFill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65" y="467922"/>
            <a:ext cx="678085" cy="678085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308033" y="2178432"/>
            <a:ext cx="8535588" cy="204953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 dirty="0">
              <a:solidFill>
                <a:schemeClr val="accent5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130685" y="2187480"/>
            <a:ext cx="98809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313" indent="-137160">
              <a:buFont typeface="Wingdings" panose="05000000000000000000" pitchFamily="2" charset="2"/>
              <a:buChar char="q"/>
            </a:pPr>
            <a:r>
              <a:rPr lang="en-US" sz="900" dirty="0">
                <a:solidFill>
                  <a:schemeClr val="accent5"/>
                </a:solidFill>
              </a:rPr>
              <a:t>Decision Log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725332" y="2189448"/>
            <a:ext cx="118045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313" indent="-137160">
              <a:buFont typeface="Wingdings" panose="05000000000000000000" pitchFamily="2" charset="2"/>
              <a:buChar char="q"/>
            </a:pPr>
            <a:r>
              <a:rPr lang="en-US" sz="900" dirty="0">
                <a:solidFill>
                  <a:schemeClr val="accent5"/>
                </a:solidFill>
              </a:rPr>
              <a:t>Status Reporting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115391" y="2186325"/>
            <a:ext cx="185211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00113" lvl="2" indent="-137160">
              <a:buFont typeface="Wingdings" panose="05000000000000000000" pitchFamily="2" charset="2"/>
              <a:buChar char="q"/>
            </a:pPr>
            <a:r>
              <a:rPr lang="en-US" sz="900" dirty="0">
                <a:solidFill>
                  <a:schemeClr val="accent5"/>
                </a:solidFill>
              </a:rPr>
              <a:t>Change Register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799494" y="2192558"/>
            <a:ext cx="111152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313" indent="-137160">
              <a:buFont typeface="Wingdings" panose="05000000000000000000" pitchFamily="2" charset="2"/>
              <a:buChar char="q"/>
            </a:pPr>
            <a:r>
              <a:rPr lang="en-US" sz="900" dirty="0">
                <a:solidFill>
                  <a:schemeClr val="accent5"/>
                </a:solidFill>
              </a:rPr>
              <a:t>Budget Tracker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118167" y="2190601"/>
            <a:ext cx="118526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313" indent="-137160">
              <a:buFont typeface="Wingdings" panose="05000000000000000000" pitchFamily="2" charset="2"/>
              <a:buChar char="q"/>
            </a:pPr>
            <a:r>
              <a:rPr lang="en-US" sz="900" dirty="0">
                <a:solidFill>
                  <a:schemeClr val="accent5"/>
                </a:solidFill>
              </a:rPr>
              <a:t>Project Schedule</a:t>
            </a:r>
          </a:p>
        </p:txBody>
      </p:sp>
      <p:sp>
        <p:nvSpPr>
          <p:cNvPr id="51" name="Rectangle 50"/>
          <p:cNvSpPr/>
          <p:nvPr/>
        </p:nvSpPr>
        <p:spPr>
          <a:xfrm>
            <a:off x="538432" y="2187263"/>
            <a:ext cx="161326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313" indent="-137160">
              <a:buFont typeface="Wingdings" panose="05000000000000000000" pitchFamily="2" charset="2"/>
              <a:buChar char="q"/>
            </a:pPr>
            <a:r>
              <a:rPr lang="en-US" sz="900" dirty="0">
                <a:solidFill>
                  <a:schemeClr val="accent5"/>
                </a:solidFill>
              </a:rPr>
              <a:t>Meeting Agenda/Minutes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919720" y="2187273"/>
            <a:ext cx="135838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313" indent="-137160">
              <a:buFont typeface="Wingdings" panose="05000000000000000000" pitchFamily="2" charset="2"/>
              <a:buChar char="q"/>
            </a:pPr>
            <a:r>
              <a:rPr lang="en-US" sz="900" dirty="0">
                <a:solidFill>
                  <a:schemeClr val="accent5"/>
                </a:solidFill>
              </a:rPr>
              <a:t>Issue and Action Log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08321" y="2388255"/>
            <a:ext cx="8237426" cy="86549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accent5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646683" y="2414726"/>
            <a:ext cx="15714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137160">
              <a:buFont typeface="Wingdings" panose="05000000000000000000" pitchFamily="2" charset="2"/>
              <a:buChar char="q"/>
            </a:pPr>
            <a:r>
              <a:rPr lang="en-US" sz="900" dirty="0">
                <a:solidFill>
                  <a:schemeClr val="accent5"/>
                </a:solidFill>
              </a:rPr>
              <a:t>Monitor and Control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4974201" y="2190609"/>
            <a:ext cx="99770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313" indent="-137160">
              <a:buFont typeface="Wingdings" panose="05000000000000000000" pitchFamily="2" charset="2"/>
              <a:buChar char="q"/>
            </a:pPr>
            <a:r>
              <a:rPr lang="en-US" sz="900" dirty="0">
                <a:solidFill>
                  <a:schemeClr val="accent5"/>
                </a:solidFill>
              </a:rPr>
              <a:t>Risk Register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08032" y="2182230"/>
            <a:ext cx="296450" cy="106605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accent5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 rot="16200000">
            <a:off x="-82118" y="2549101"/>
            <a:ext cx="1051295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153" algn="ctr"/>
            <a:r>
              <a:rPr lang="en-US" sz="825" b="1" dirty="0">
                <a:solidFill>
                  <a:schemeClr val="accent5"/>
                </a:solidFill>
              </a:rPr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581364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ight Arrow 89"/>
          <p:cNvSpPr/>
          <p:nvPr/>
        </p:nvSpPr>
        <p:spPr>
          <a:xfrm rot="10800000">
            <a:off x="6605291" y="5496539"/>
            <a:ext cx="319321" cy="21596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ight Arrow 90"/>
          <p:cNvSpPr/>
          <p:nvPr/>
        </p:nvSpPr>
        <p:spPr>
          <a:xfrm rot="5400000">
            <a:off x="6979234" y="4938996"/>
            <a:ext cx="319321" cy="21596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ight Arrow 91"/>
          <p:cNvSpPr/>
          <p:nvPr/>
        </p:nvSpPr>
        <p:spPr>
          <a:xfrm>
            <a:off x="6462489" y="4572290"/>
            <a:ext cx="319321" cy="21596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/>
          <p:cNvSpPr/>
          <p:nvPr/>
        </p:nvSpPr>
        <p:spPr>
          <a:xfrm rot="10800000">
            <a:off x="4132391" y="5428126"/>
            <a:ext cx="319321" cy="21596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/>
          <p:cNvSpPr/>
          <p:nvPr/>
        </p:nvSpPr>
        <p:spPr>
          <a:xfrm rot="5400000">
            <a:off x="4533766" y="4870583"/>
            <a:ext cx="319321" cy="21596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ight Arrow 88"/>
          <p:cNvSpPr/>
          <p:nvPr/>
        </p:nvSpPr>
        <p:spPr>
          <a:xfrm>
            <a:off x="4007877" y="4503877"/>
            <a:ext cx="319321" cy="21596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/>
          <p:cNvSpPr/>
          <p:nvPr/>
        </p:nvSpPr>
        <p:spPr>
          <a:xfrm rot="10800000">
            <a:off x="1861120" y="5432631"/>
            <a:ext cx="319321" cy="21596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ight Arrow 84"/>
          <p:cNvSpPr/>
          <p:nvPr/>
        </p:nvSpPr>
        <p:spPr>
          <a:xfrm rot="5400000">
            <a:off x="2262495" y="4875088"/>
            <a:ext cx="319321" cy="21596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ight Arrow 83"/>
          <p:cNvSpPr/>
          <p:nvPr/>
        </p:nvSpPr>
        <p:spPr>
          <a:xfrm>
            <a:off x="1700030" y="4508382"/>
            <a:ext cx="319321" cy="21596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ight Arrow 81"/>
          <p:cNvSpPr/>
          <p:nvPr/>
        </p:nvSpPr>
        <p:spPr>
          <a:xfrm>
            <a:off x="2560054" y="2261042"/>
            <a:ext cx="319321" cy="21596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ight Arrow 82"/>
          <p:cNvSpPr/>
          <p:nvPr/>
        </p:nvSpPr>
        <p:spPr>
          <a:xfrm>
            <a:off x="5613388" y="2277364"/>
            <a:ext cx="319321" cy="21596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 txBox="1">
            <a:spLocks/>
          </p:cNvSpPr>
          <p:nvPr/>
        </p:nvSpPr>
        <p:spPr>
          <a:xfrm>
            <a:off x="310642" y="105318"/>
            <a:ext cx="7601215" cy="52180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b="0" i="0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4000" dirty="0" smtClean="0">
                <a:latin typeface="+mn-lt"/>
              </a:rPr>
              <a:t>Project Management Approaches</a:t>
            </a:r>
            <a:endParaRPr lang="en-US" sz="4000" dirty="0">
              <a:latin typeface="+mn-lt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4434797" y="1744870"/>
            <a:ext cx="1313688" cy="1243584"/>
          </a:xfrm>
          <a:prstGeom prst="ellipse">
            <a:avLst/>
          </a:prstGeom>
          <a:solidFill>
            <a:srgbClr val="FF99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Execute</a:t>
            </a:r>
            <a:endParaRPr lang="en-US" b="1" dirty="0"/>
          </a:p>
        </p:txBody>
      </p:sp>
      <p:sp>
        <p:nvSpPr>
          <p:cNvPr id="26" name="Oval 25"/>
          <p:cNvSpPr/>
          <p:nvPr/>
        </p:nvSpPr>
        <p:spPr>
          <a:xfrm>
            <a:off x="5958035" y="1744870"/>
            <a:ext cx="1313688" cy="1243584"/>
          </a:xfrm>
          <a:prstGeom prst="ellipse">
            <a:avLst/>
          </a:prstGeom>
          <a:solidFill>
            <a:srgbClr val="0099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Close</a:t>
            </a:r>
            <a:endParaRPr lang="en-US" b="1" dirty="0"/>
          </a:p>
        </p:txBody>
      </p:sp>
      <p:sp>
        <p:nvSpPr>
          <p:cNvPr id="27" name="Oval 26"/>
          <p:cNvSpPr/>
          <p:nvPr/>
        </p:nvSpPr>
        <p:spPr>
          <a:xfrm>
            <a:off x="1381463" y="1744870"/>
            <a:ext cx="1313688" cy="1243584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Initiate</a:t>
            </a:r>
            <a:endParaRPr lang="en-US" b="1" dirty="0"/>
          </a:p>
        </p:txBody>
      </p:sp>
      <p:sp>
        <p:nvSpPr>
          <p:cNvPr id="28" name="Oval 27"/>
          <p:cNvSpPr/>
          <p:nvPr/>
        </p:nvSpPr>
        <p:spPr>
          <a:xfrm>
            <a:off x="2911559" y="1744870"/>
            <a:ext cx="1313688" cy="1243584"/>
          </a:xfrm>
          <a:prstGeom prst="ellipse">
            <a:avLst/>
          </a:prstGeom>
          <a:gradFill>
            <a:gsLst>
              <a:gs pos="0">
                <a:srgbClr val="C00000"/>
              </a:gs>
              <a:gs pos="100000">
                <a:srgbClr val="C0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Plan</a:t>
            </a:r>
            <a:endParaRPr lang="en-US" b="1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822960" y="1631746"/>
            <a:ext cx="0" cy="10748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56169" y="2706624"/>
            <a:ext cx="933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</a:rPr>
              <a:t>Start</a:t>
            </a:r>
            <a:endParaRPr 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7787640" y="1631746"/>
            <a:ext cx="0" cy="10748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320849" y="2706624"/>
            <a:ext cx="933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</a:rPr>
              <a:t>Finish</a:t>
            </a:r>
            <a:endParaRPr 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flipH="1">
            <a:off x="819912" y="4151153"/>
            <a:ext cx="15240" cy="16741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53121" y="5825307"/>
            <a:ext cx="933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</a:rPr>
              <a:t>Start</a:t>
            </a:r>
            <a:endParaRPr 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7784592" y="4059936"/>
            <a:ext cx="0" cy="17653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317801" y="5825307"/>
            <a:ext cx="933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</a:rPr>
              <a:t>Finish</a:t>
            </a:r>
            <a:endParaRPr 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3014472" y="4059936"/>
            <a:ext cx="18675" cy="1791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415927" y="5825307"/>
            <a:ext cx="123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</a:rPr>
              <a:t>Iteration</a:t>
            </a:r>
            <a:endParaRPr 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5513445" y="4059936"/>
            <a:ext cx="0" cy="1791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914900" y="5825307"/>
            <a:ext cx="123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</a:rPr>
              <a:t>Iteration</a:t>
            </a:r>
            <a:endParaRPr 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1073231" y="5149900"/>
            <a:ext cx="780147" cy="764469"/>
          </a:xfrm>
          <a:prstGeom prst="ellipse">
            <a:avLst/>
          </a:prstGeom>
          <a:solidFill>
            <a:srgbClr val="FF99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/>
              <a:t>Execute</a:t>
            </a:r>
            <a:endParaRPr lang="en-US" sz="800" b="1" dirty="0"/>
          </a:p>
        </p:txBody>
      </p:sp>
      <p:sp>
        <p:nvSpPr>
          <p:cNvPr id="44" name="Oval 43"/>
          <p:cNvSpPr/>
          <p:nvPr/>
        </p:nvSpPr>
        <p:spPr>
          <a:xfrm>
            <a:off x="2025853" y="5149899"/>
            <a:ext cx="780147" cy="764469"/>
          </a:xfrm>
          <a:prstGeom prst="ellipse">
            <a:avLst/>
          </a:prstGeom>
          <a:solidFill>
            <a:srgbClr val="0099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/>
              <a:t>Close</a:t>
            </a:r>
            <a:endParaRPr lang="en-US" sz="800" b="1" dirty="0"/>
          </a:p>
        </p:txBody>
      </p:sp>
      <p:sp>
        <p:nvSpPr>
          <p:cNvPr id="45" name="Oval 44"/>
          <p:cNvSpPr/>
          <p:nvPr/>
        </p:nvSpPr>
        <p:spPr>
          <a:xfrm>
            <a:off x="1080973" y="4218060"/>
            <a:ext cx="780147" cy="764469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/>
              <a:t>Initiate</a:t>
            </a:r>
            <a:endParaRPr lang="en-US" sz="800" b="1" dirty="0"/>
          </a:p>
        </p:txBody>
      </p:sp>
      <p:sp>
        <p:nvSpPr>
          <p:cNvPr id="46" name="Oval 45"/>
          <p:cNvSpPr/>
          <p:nvPr/>
        </p:nvSpPr>
        <p:spPr>
          <a:xfrm>
            <a:off x="2025853" y="4216245"/>
            <a:ext cx="780147" cy="764469"/>
          </a:xfrm>
          <a:prstGeom prst="ellipse">
            <a:avLst/>
          </a:prstGeom>
          <a:gradFill>
            <a:gsLst>
              <a:gs pos="0">
                <a:srgbClr val="C00000"/>
              </a:gs>
              <a:gs pos="100000">
                <a:srgbClr val="C0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/>
              <a:t>Plan</a:t>
            </a:r>
            <a:endParaRPr lang="en-US" sz="800" b="1" dirty="0"/>
          </a:p>
        </p:txBody>
      </p:sp>
      <p:sp>
        <p:nvSpPr>
          <p:cNvPr id="47" name="Oval 46"/>
          <p:cNvSpPr/>
          <p:nvPr/>
        </p:nvSpPr>
        <p:spPr>
          <a:xfrm>
            <a:off x="3349610" y="5151715"/>
            <a:ext cx="780147" cy="764469"/>
          </a:xfrm>
          <a:prstGeom prst="ellipse">
            <a:avLst/>
          </a:prstGeom>
          <a:solidFill>
            <a:srgbClr val="FF99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/>
              <a:t>Execute</a:t>
            </a:r>
            <a:endParaRPr lang="en-US" sz="800" b="1" dirty="0"/>
          </a:p>
        </p:txBody>
      </p:sp>
      <p:sp>
        <p:nvSpPr>
          <p:cNvPr id="48" name="Oval 47"/>
          <p:cNvSpPr/>
          <p:nvPr/>
        </p:nvSpPr>
        <p:spPr>
          <a:xfrm>
            <a:off x="4302232" y="5151714"/>
            <a:ext cx="780147" cy="764469"/>
          </a:xfrm>
          <a:prstGeom prst="ellipse">
            <a:avLst/>
          </a:prstGeom>
          <a:solidFill>
            <a:srgbClr val="0099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/>
              <a:t>Close</a:t>
            </a:r>
            <a:endParaRPr lang="en-US" sz="800" b="1" dirty="0"/>
          </a:p>
        </p:txBody>
      </p:sp>
      <p:sp>
        <p:nvSpPr>
          <p:cNvPr id="49" name="Oval 48"/>
          <p:cNvSpPr/>
          <p:nvPr/>
        </p:nvSpPr>
        <p:spPr>
          <a:xfrm>
            <a:off x="3357352" y="4219875"/>
            <a:ext cx="780147" cy="764469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/>
              <a:t>Initiate</a:t>
            </a:r>
            <a:endParaRPr lang="en-US" sz="800" b="1" dirty="0"/>
          </a:p>
        </p:txBody>
      </p:sp>
      <p:sp>
        <p:nvSpPr>
          <p:cNvPr id="50" name="Oval 49"/>
          <p:cNvSpPr/>
          <p:nvPr/>
        </p:nvSpPr>
        <p:spPr>
          <a:xfrm>
            <a:off x="4302232" y="4218060"/>
            <a:ext cx="780147" cy="764469"/>
          </a:xfrm>
          <a:prstGeom prst="ellipse">
            <a:avLst/>
          </a:prstGeom>
          <a:gradFill>
            <a:gsLst>
              <a:gs pos="0">
                <a:srgbClr val="C00000"/>
              </a:gs>
              <a:gs pos="100000">
                <a:srgbClr val="C0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/>
              <a:t>Plan</a:t>
            </a:r>
            <a:endParaRPr lang="en-US" sz="800" b="1" dirty="0"/>
          </a:p>
        </p:txBody>
      </p:sp>
      <p:sp>
        <p:nvSpPr>
          <p:cNvPr id="51" name="Oval 50"/>
          <p:cNvSpPr/>
          <p:nvPr/>
        </p:nvSpPr>
        <p:spPr>
          <a:xfrm>
            <a:off x="5806002" y="5192993"/>
            <a:ext cx="780147" cy="764469"/>
          </a:xfrm>
          <a:prstGeom prst="ellipse">
            <a:avLst/>
          </a:prstGeom>
          <a:solidFill>
            <a:srgbClr val="FF99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/>
              <a:t>Execute</a:t>
            </a:r>
            <a:endParaRPr lang="en-US" sz="800" b="1" dirty="0"/>
          </a:p>
        </p:txBody>
      </p:sp>
      <p:sp>
        <p:nvSpPr>
          <p:cNvPr id="52" name="Oval 51"/>
          <p:cNvSpPr/>
          <p:nvPr/>
        </p:nvSpPr>
        <p:spPr>
          <a:xfrm>
            <a:off x="6758624" y="5192992"/>
            <a:ext cx="780147" cy="764469"/>
          </a:xfrm>
          <a:prstGeom prst="ellipse">
            <a:avLst/>
          </a:prstGeom>
          <a:solidFill>
            <a:srgbClr val="0099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/>
              <a:t>Close</a:t>
            </a:r>
            <a:endParaRPr lang="en-US" sz="800" b="1" dirty="0"/>
          </a:p>
        </p:txBody>
      </p:sp>
      <p:sp>
        <p:nvSpPr>
          <p:cNvPr id="53" name="Oval 52"/>
          <p:cNvSpPr/>
          <p:nvPr/>
        </p:nvSpPr>
        <p:spPr>
          <a:xfrm>
            <a:off x="5813744" y="4261153"/>
            <a:ext cx="780147" cy="764469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/>
              <a:t>Initiate</a:t>
            </a:r>
            <a:endParaRPr lang="en-US" sz="800" b="1" dirty="0"/>
          </a:p>
        </p:txBody>
      </p:sp>
      <p:sp>
        <p:nvSpPr>
          <p:cNvPr id="54" name="Oval 53"/>
          <p:cNvSpPr/>
          <p:nvPr/>
        </p:nvSpPr>
        <p:spPr>
          <a:xfrm>
            <a:off x="6758624" y="4259338"/>
            <a:ext cx="780147" cy="764469"/>
          </a:xfrm>
          <a:prstGeom prst="ellipse">
            <a:avLst/>
          </a:prstGeom>
          <a:gradFill>
            <a:gsLst>
              <a:gs pos="0">
                <a:srgbClr val="C00000"/>
              </a:gs>
              <a:gs pos="100000">
                <a:srgbClr val="C0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/>
              <a:t>Plan</a:t>
            </a:r>
            <a:endParaRPr lang="en-US" sz="800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339282" y="3743874"/>
            <a:ext cx="7898262" cy="400110"/>
          </a:xfrm>
          <a:prstGeom prst="rect">
            <a:avLst/>
          </a:prstGeom>
          <a:solidFill>
            <a:srgbClr val="009999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Agile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56169" y="1215801"/>
            <a:ext cx="7898262" cy="400110"/>
          </a:xfrm>
          <a:prstGeom prst="rect">
            <a:avLst/>
          </a:prstGeom>
          <a:solidFill>
            <a:srgbClr val="009999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Iterative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77" name="Chevron 3"/>
          <p:cNvSpPr/>
          <p:nvPr/>
        </p:nvSpPr>
        <p:spPr>
          <a:xfrm>
            <a:off x="412458" y="3060641"/>
            <a:ext cx="7825086" cy="245259"/>
          </a:xfrm>
          <a:custGeom>
            <a:avLst/>
            <a:gdLst>
              <a:gd name="connsiteX0" fmla="*/ 0 w 2973915"/>
              <a:gd name="connsiteY0" fmla="*/ 0 h 497295"/>
              <a:gd name="connsiteX1" fmla="*/ 2725268 w 2973915"/>
              <a:gd name="connsiteY1" fmla="*/ 0 h 497295"/>
              <a:gd name="connsiteX2" fmla="*/ 2973915 w 2973915"/>
              <a:gd name="connsiteY2" fmla="*/ 248648 h 497295"/>
              <a:gd name="connsiteX3" fmla="*/ 2725268 w 2973915"/>
              <a:gd name="connsiteY3" fmla="*/ 497295 h 497295"/>
              <a:gd name="connsiteX4" fmla="*/ 0 w 2973915"/>
              <a:gd name="connsiteY4" fmla="*/ 497295 h 497295"/>
              <a:gd name="connsiteX5" fmla="*/ 248648 w 2973915"/>
              <a:gd name="connsiteY5" fmla="*/ 248648 h 497295"/>
              <a:gd name="connsiteX6" fmla="*/ 0 w 2973915"/>
              <a:gd name="connsiteY6" fmla="*/ 0 h 497295"/>
              <a:gd name="connsiteX0" fmla="*/ 2812 w 2976727"/>
              <a:gd name="connsiteY0" fmla="*/ 0 h 497295"/>
              <a:gd name="connsiteX1" fmla="*/ 2728080 w 2976727"/>
              <a:gd name="connsiteY1" fmla="*/ 0 h 497295"/>
              <a:gd name="connsiteX2" fmla="*/ 2976727 w 2976727"/>
              <a:gd name="connsiteY2" fmla="*/ 248648 h 497295"/>
              <a:gd name="connsiteX3" fmla="*/ 2728080 w 2976727"/>
              <a:gd name="connsiteY3" fmla="*/ 497295 h 497295"/>
              <a:gd name="connsiteX4" fmla="*/ 2812 w 2976727"/>
              <a:gd name="connsiteY4" fmla="*/ 497295 h 497295"/>
              <a:gd name="connsiteX5" fmla="*/ 0 w 2976727"/>
              <a:gd name="connsiteY5" fmla="*/ 256268 h 497295"/>
              <a:gd name="connsiteX6" fmla="*/ 2812 w 2976727"/>
              <a:gd name="connsiteY6" fmla="*/ 0 h 497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6727" h="497295">
                <a:moveTo>
                  <a:pt x="2812" y="0"/>
                </a:moveTo>
                <a:lnTo>
                  <a:pt x="2728080" y="0"/>
                </a:lnTo>
                <a:lnTo>
                  <a:pt x="2976727" y="248648"/>
                </a:lnTo>
                <a:lnTo>
                  <a:pt x="2728080" y="497295"/>
                </a:lnTo>
                <a:lnTo>
                  <a:pt x="2812" y="497295"/>
                </a:lnTo>
                <a:cubicBezTo>
                  <a:pt x="1875" y="416953"/>
                  <a:pt x="937" y="336610"/>
                  <a:pt x="0" y="256268"/>
                </a:cubicBezTo>
                <a:cubicBezTo>
                  <a:pt x="937" y="170845"/>
                  <a:pt x="1875" y="85423"/>
                  <a:pt x="2812" y="0"/>
                </a:cubicBezTo>
                <a:close/>
              </a:path>
            </a:pathLst>
          </a:custGeom>
          <a:solidFill>
            <a:srgbClr val="0070C0">
              <a:alpha val="78000"/>
            </a:srgbClr>
          </a:solidFill>
          <a:ln w="9525"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/>
              <a:t>Monitor and Control</a:t>
            </a:r>
          </a:p>
        </p:txBody>
      </p:sp>
      <p:sp>
        <p:nvSpPr>
          <p:cNvPr id="78" name="Chevron 3"/>
          <p:cNvSpPr/>
          <p:nvPr/>
        </p:nvSpPr>
        <p:spPr>
          <a:xfrm>
            <a:off x="426297" y="6221784"/>
            <a:ext cx="7825086" cy="245259"/>
          </a:xfrm>
          <a:custGeom>
            <a:avLst/>
            <a:gdLst>
              <a:gd name="connsiteX0" fmla="*/ 0 w 2973915"/>
              <a:gd name="connsiteY0" fmla="*/ 0 h 497295"/>
              <a:gd name="connsiteX1" fmla="*/ 2725268 w 2973915"/>
              <a:gd name="connsiteY1" fmla="*/ 0 h 497295"/>
              <a:gd name="connsiteX2" fmla="*/ 2973915 w 2973915"/>
              <a:gd name="connsiteY2" fmla="*/ 248648 h 497295"/>
              <a:gd name="connsiteX3" fmla="*/ 2725268 w 2973915"/>
              <a:gd name="connsiteY3" fmla="*/ 497295 h 497295"/>
              <a:gd name="connsiteX4" fmla="*/ 0 w 2973915"/>
              <a:gd name="connsiteY4" fmla="*/ 497295 h 497295"/>
              <a:gd name="connsiteX5" fmla="*/ 248648 w 2973915"/>
              <a:gd name="connsiteY5" fmla="*/ 248648 h 497295"/>
              <a:gd name="connsiteX6" fmla="*/ 0 w 2973915"/>
              <a:gd name="connsiteY6" fmla="*/ 0 h 497295"/>
              <a:gd name="connsiteX0" fmla="*/ 2812 w 2976727"/>
              <a:gd name="connsiteY0" fmla="*/ 0 h 497295"/>
              <a:gd name="connsiteX1" fmla="*/ 2728080 w 2976727"/>
              <a:gd name="connsiteY1" fmla="*/ 0 h 497295"/>
              <a:gd name="connsiteX2" fmla="*/ 2976727 w 2976727"/>
              <a:gd name="connsiteY2" fmla="*/ 248648 h 497295"/>
              <a:gd name="connsiteX3" fmla="*/ 2728080 w 2976727"/>
              <a:gd name="connsiteY3" fmla="*/ 497295 h 497295"/>
              <a:gd name="connsiteX4" fmla="*/ 2812 w 2976727"/>
              <a:gd name="connsiteY4" fmla="*/ 497295 h 497295"/>
              <a:gd name="connsiteX5" fmla="*/ 0 w 2976727"/>
              <a:gd name="connsiteY5" fmla="*/ 256268 h 497295"/>
              <a:gd name="connsiteX6" fmla="*/ 2812 w 2976727"/>
              <a:gd name="connsiteY6" fmla="*/ 0 h 497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6727" h="497295">
                <a:moveTo>
                  <a:pt x="2812" y="0"/>
                </a:moveTo>
                <a:lnTo>
                  <a:pt x="2728080" y="0"/>
                </a:lnTo>
                <a:lnTo>
                  <a:pt x="2976727" y="248648"/>
                </a:lnTo>
                <a:lnTo>
                  <a:pt x="2728080" y="497295"/>
                </a:lnTo>
                <a:lnTo>
                  <a:pt x="2812" y="497295"/>
                </a:lnTo>
                <a:cubicBezTo>
                  <a:pt x="1875" y="416953"/>
                  <a:pt x="937" y="336610"/>
                  <a:pt x="0" y="256268"/>
                </a:cubicBezTo>
                <a:cubicBezTo>
                  <a:pt x="937" y="170845"/>
                  <a:pt x="1875" y="85423"/>
                  <a:pt x="2812" y="0"/>
                </a:cubicBezTo>
                <a:close/>
              </a:path>
            </a:pathLst>
          </a:custGeom>
          <a:solidFill>
            <a:srgbClr val="0070C0">
              <a:alpha val="78000"/>
            </a:srgbClr>
          </a:solidFill>
          <a:ln w="9525"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/>
              <a:t>Monitor and Control</a:t>
            </a:r>
          </a:p>
        </p:txBody>
      </p:sp>
      <p:sp>
        <p:nvSpPr>
          <p:cNvPr id="80" name="Curved Up Arrow 79"/>
          <p:cNvSpPr/>
          <p:nvPr/>
        </p:nvSpPr>
        <p:spPr>
          <a:xfrm>
            <a:off x="3988320" y="2433881"/>
            <a:ext cx="794066" cy="297487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1" name="Curved Down Arrow 80"/>
          <p:cNvSpPr/>
          <p:nvPr/>
        </p:nvSpPr>
        <p:spPr>
          <a:xfrm>
            <a:off x="3988319" y="1931404"/>
            <a:ext cx="806663" cy="300473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10642" y="646994"/>
            <a:ext cx="718981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i="1" dirty="0">
                <a:solidFill>
                  <a:schemeClr val="accent5"/>
                </a:solidFill>
              </a:rPr>
              <a:t>Different </a:t>
            </a:r>
            <a:r>
              <a:rPr lang="en-US" sz="2100" i="1" dirty="0" smtClean="0">
                <a:solidFill>
                  <a:schemeClr val="accent5"/>
                </a:solidFill>
              </a:rPr>
              <a:t>approaches, same concepts</a:t>
            </a:r>
            <a:endParaRPr lang="en-US" sz="2100" i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037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382000" cy="8382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latin typeface="+mn-lt"/>
              </a:rPr>
              <a:t>Key Messages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57200" y="1219200"/>
            <a:ext cx="83820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9" tIns="45710" rIns="91419" bIns="45710">
            <a:normAutofit/>
          </a:bodyPr>
          <a:lstStyle/>
          <a:p>
            <a:pPr marL="231775" lvl="2" indent="-231775">
              <a:lnSpc>
                <a:spcPct val="90000"/>
              </a:lnSpc>
              <a:spcAft>
                <a:spcPts val="1200"/>
              </a:spcAft>
              <a:buClr>
                <a:srgbClr val="4E4845"/>
              </a:buClr>
              <a:buFontTx/>
              <a:buChar char="•"/>
              <a:defRPr/>
            </a:pPr>
            <a:r>
              <a:rPr lang="en-US" sz="2600" dirty="0" smtClean="0">
                <a:solidFill>
                  <a:srgbClr val="4E4845"/>
                </a:solidFill>
                <a:latin typeface="+mn-lt"/>
                <a:cs typeface="Arial" charset="0"/>
              </a:rPr>
              <a:t>A </a:t>
            </a:r>
            <a:r>
              <a:rPr lang="en-US" sz="2600" dirty="0">
                <a:solidFill>
                  <a:srgbClr val="4E4845"/>
                </a:solidFill>
                <a:latin typeface="+mn-lt"/>
                <a:cs typeface="Arial" charset="0"/>
              </a:rPr>
              <a:t>project lifecycle consists of at least 4 processes: initiating, planning, executing and closing</a:t>
            </a:r>
          </a:p>
          <a:p>
            <a:pPr marL="231775" lvl="2" indent="-231775">
              <a:lnSpc>
                <a:spcPct val="90000"/>
              </a:lnSpc>
              <a:spcAft>
                <a:spcPts val="1200"/>
              </a:spcAft>
              <a:buClr>
                <a:srgbClr val="4E4845"/>
              </a:buClr>
              <a:buFontTx/>
              <a:buChar char="•"/>
              <a:defRPr/>
            </a:pPr>
            <a:r>
              <a:rPr lang="en-US" sz="2600" dirty="0">
                <a:solidFill>
                  <a:srgbClr val="4E4845"/>
                </a:solidFill>
                <a:latin typeface="+mn-lt"/>
                <a:cs typeface="Arial" charset="0"/>
              </a:rPr>
              <a:t>Project lifecycle vary based on type and size of project</a:t>
            </a:r>
          </a:p>
          <a:p>
            <a:pPr marL="231775" lvl="2" indent="-231775">
              <a:lnSpc>
                <a:spcPct val="90000"/>
              </a:lnSpc>
              <a:spcAft>
                <a:spcPts val="1200"/>
              </a:spcAft>
              <a:buClr>
                <a:srgbClr val="4E4845"/>
              </a:buClr>
              <a:buFontTx/>
              <a:buChar char="•"/>
              <a:defRPr/>
            </a:pPr>
            <a:r>
              <a:rPr lang="en-US" sz="2600" dirty="0">
                <a:solidFill>
                  <a:srgbClr val="4E4845"/>
                </a:solidFill>
                <a:latin typeface="+mn-lt"/>
                <a:cs typeface="Arial" charset="0"/>
              </a:rPr>
              <a:t>Select appropriate tool for the project type, size and </a:t>
            </a:r>
            <a:r>
              <a:rPr lang="en-US" sz="2600" dirty="0" smtClean="0">
                <a:solidFill>
                  <a:srgbClr val="4E4845"/>
                </a:solidFill>
                <a:latin typeface="+mn-lt"/>
                <a:cs typeface="Arial" charset="0"/>
              </a:rPr>
              <a:t>team</a:t>
            </a:r>
            <a:endParaRPr lang="en-US" sz="2600" dirty="0">
              <a:solidFill>
                <a:srgbClr val="4E4845"/>
              </a:solidFill>
              <a:latin typeface="+mn-lt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52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65407" y="2799633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 smtClean="0">
                <a:solidFill>
                  <a:srgbClr val="555555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Project </a:t>
            </a:r>
            <a:r>
              <a:rPr lang="en-US" dirty="0">
                <a:solidFill>
                  <a:srgbClr val="555555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Roles and </a:t>
            </a:r>
            <a:r>
              <a:rPr lang="en-US" dirty="0" smtClean="0">
                <a:solidFill>
                  <a:srgbClr val="555555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Responsibilities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59106" y="2192792"/>
            <a:ext cx="3453788" cy="1675349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800" b="0" i="0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US" altLang="en-US" dirty="0" smtClean="0">
                <a:solidFill>
                  <a:schemeClr val="bg1"/>
                </a:solidFill>
                <a:latin typeface="+mn-lt"/>
              </a:rPr>
              <a:t>People and Projects</a:t>
            </a:r>
          </a:p>
        </p:txBody>
      </p:sp>
    </p:spTree>
    <p:extLst>
      <p:ext uri="{BB962C8B-B14F-4D97-AF65-F5344CB8AC3E}">
        <p14:creationId xmlns:p14="http://schemas.microsoft.com/office/powerpoint/2010/main" val="2824964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23850" y="179368"/>
            <a:ext cx="7572032" cy="52180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b="0" i="0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4700" dirty="0" smtClean="0">
                <a:latin typeface="+mn-lt"/>
              </a:rPr>
              <a:t>Key Roles Defined</a:t>
            </a:r>
            <a:endParaRPr lang="en-US" sz="4700" dirty="0">
              <a:latin typeface="+mn-lt"/>
            </a:endParaRPr>
          </a:p>
        </p:txBody>
      </p:sp>
      <p:graphicFrame>
        <p:nvGraphicFramePr>
          <p:cNvPr id="3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6480075"/>
              </p:ext>
            </p:extLst>
          </p:nvPr>
        </p:nvGraphicFramePr>
        <p:xfrm>
          <a:off x="323850" y="1137827"/>
          <a:ext cx="8504636" cy="49941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605">
                  <a:extLst>
                    <a:ext uri="{9D8B030D-6E8A-4147-A177-3AD203B41FA5}">
                      <a16:colId xmlns:a16="http://schemas.microsoft.com/office/drawing/2014/main" val="4124543614"/>
                    </a:ext>
                  </a:extLst>
                </a:gridCol>
                <a:gridCol w="6523031">
                  <a:extLst>
                    <a:ext uri="{9D8B030D-6E8A-4147-A177-3AD203B41FA5}">
                      <a16:colId xmlns:a16="http://schemas.microsoft.com/office/drawing/2014/main" val="2344926720"/>
                    </a:ext>
                  </a:extLst>
                </a:gridCol>
              </a:tblGrid>
              <a:tr h="33075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Role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Description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01864227"/>
                  </a:ext>
                </a:extLst>
              </a:tr>
              <a:tr h="570889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accent5"/>
                          </a:solidFill>
                        </a:rPr>
                        <a:t>Project Sponsor</a:t>
                      </a:r>
                      <a:endParaRPr lang="en-US" sz="1800" dirty="0">
                        <a:solidFill>
                          <a:schemeClr val="accent5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u="none" strike="noStrike" kern="1200" baseline="0" dirty="0" smtClean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The authorization and funding source of the project.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u="none" strike="noStrike" kern="1200" baseline="0" dirty="0" smtClean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The person who defines the project goals and to whom the final results are presented. </a:t>
                      </a:r>
                      <a:endParaRPr lang="en-US" sz="1800" dirty="0">
                        <a:solidFill>
                          <a:schemeClr val="accent5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11192057"/>
                  </a:ext>
                </a:extLst>
              </a:tr>
              <a:tr h="570889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dirty="0" smtClean="0">
                          <a:solidFill>
                            <a:schemeClr val="accent5"/>
                          </a:solidFill>
                        </a:rPr>
                        <a:t>Stakeholder</a:t>
                      </a:r>
                      <a:endParaRPr lang="en-US" sz="1800" dirty="0">
                        <a:solidFill>
                          <a:schemeClr val="accent5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u="none" strike="noStrike" kern="1200" baseline="0" dirty="0" smtClean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Persons who are actively involved in the project, or whose interests may be positively or negatively affected by the execution or completion of the project. </a:t>
                      </a:r>
                      <a:endParaRPr lang="en-US" sz="1800" dirty="0">
                        <a:solidFill>
                          <a:schemeClr val="accent5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31132883"/>
                  </a:ext>
                </a:extLst>
              </a:tr>
              <a:tr h="1060222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accent5"/>
                          </a:solidFill>
                        </a:rPr>
                        <a:t>Steering Committee</a:t>
                      </a:r>
                      <a:endParaRPr lang="en-US" sz="1800" dirty="0">
                        <a:solidFill>
                          <a:schemeClr val="accent5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Formed when a project has stakeholders from different areas of a organization. 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u="none" strike="noStrike" kern="1200" baseline="0" dirty="0" smtClean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Represent stakeholder interests 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u="none" strike="noStrike" kern="1200" baseline="0" dirty="0" smtClean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Align project scope with the requirements of stakeholder groups 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u="none" strike="noStrike" kern="1200" baseline="0" dirty="0" smtClean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Decision making authority for the project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06212596"/>
                  </a:ext>
                </a:extLst>
              </a:tr>
              <a:tr h="1060222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accent5"/>
                          </a:solidFill>
                        </a:rPr>
                        <a:t>Project</a:t>
                      </a:r>
                      <a:r>
                        <a:rPr lang="en-US" sz="1800" baseline="0" dirty="0" smtClean="0">
                          <a:solidFill>
                            <a:schemeClr val="accent5"/>
                          </a:solidFill>
                        </a:rPr>
                        <a:t> Manager</a:t>
                      </a:r>
                      <a:endParaRPr lang="en-US" sz="1800" dirty="0">
                        <a:solidFill>
                          <a:schemeClr val="accent5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Person assigned to achieve a project’s objectives.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u="none" strike="noStrike" kern="1200" baseline="0" dirty="0" smtClean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Responsible for seeing a project through to its successful completion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u="none" strike="noStrike" kern="1200" baseline="0" dirty="0" smtClean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Manages day to day project activities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u="none" strike="noStrike" kern="1200" baseline="0" dirty="0" smtClean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Keeps the line of communication open to all interested parties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76944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0179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24338" y="2522925"/>
            <a:ext cx="1654992" cy="184574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3835084" y="3077268"/>
            <a:ext cx="1283625" cy="1142026"/>
          </a:xfrm>
          <a:prstGeom prst="ellipse">
            <a:avLst/>
          </a:prstGeom>
          <a:solidFill>
            <a:schemeClr val="bg1"/>
          </a:solidFill>
          <a:ln w="508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3995093" y="3329185"/>
            <a:ext cx="1254377" cy="663731"/>
            <a:chOff x="3346975" y="2137474"/>
            <a:chExt cx="1656105" cy="82581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6975" y="2137474"/>
              <a:ext cx="825814" cy="82581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842190" y="2291092"/>
              <a:ext cx="1160890" cy="574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accent5"/>
                  </a:solidFill>
                </a:rPr>
                <a:t>Project </a:t>
              </a:r>
              <a:br>
                <a:rPr lang="en-US" sz="1200" b="1" dirty="0" smtClean="0">
                  <a:solidFill>
                    <a:schemeClr val="accent5"/>
                  </a:solidFill>
                </a:rPr>
              </a:br>
              <a:r>
                <a:rPr lang="en-US" sz="1200" b="1" dirty="0" smtClean="0">
                  <a:solidFill>
                    <a:schemeClr val="accent5"/>
                  </a:solidFill>
                </a:rPr>
                <a:t>Manager</a:t>
              </a:r>
              <a:endParaRPr lang="en-US" sz="1200" b="1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b="0" i="0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4700" dirty="0" smtClean="0">
                <a:latin typeface="+mn-lt"/>
              </a:rPr>
              <a:t>Typical Project Manager Role</a:t>
            </a:r>
            <a:endParaRPr lang="en-US" sz="4700" dirty="0">
              <a:latin typeface="+mn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127654" y="4854196"/>
            <a:ext cx="1623687" cy="1354493"/>
            <a:chOff x="3562739" y="26785"/>
            <a:chExt cx="1354493" cy="1354493"/>
          </a:xfrm>
        </p:grpSpPr>
        <p:sp>
          <p:nvSpPr>
            <p:cNvPr id="9" name="Oval 8"/>
            <p:cNvSpPr/>
            <p:nvPr/>
          </p:nvSpPr>
          <p:spPr>
            <a:xfrm>
              <a:off x="3562739" y="26785"/>
              <a:ext cx="1354493" cy="1354493"/>
            </a:xfrm>
            <a:prstGeom prst="ellipse">
              <a:avLst/>
            </a:prstGeom>
            <a:solidFill>
              <a:srgbClr val="7030A0">
                <a:alpha val="33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0" name="Oval 4"/>
            <p:cNvSpPr txBox="1"/>
            <p:nvPr/>
          </p:nvSpPr>
          <p:spPr>
            <a:xfrm>
              <a:off x="3761100" y="225146"/>
              <a:ext cx="957771" cy="9577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solidFill>
                    <a:schemeClr val="accent5"/>
                  </a:solidFill>
                </a:rPr>
                <a:t>Identifies and engages stakeholders</a:t>
              </a:r>
              <a:endParaRPr lang="en-US" sz="1600" kern="12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949702" y="5178111"/>
            <a:ext cx="1539247" cy="1354493"/>
            <a:chOff x="4697635" y="439854"/>
            <a:chExt cx="1354493" cy="1354493"/>
          </a:xfrm>
        </p:grpSpPr>
        <p:sp>
          <p:nvSpPr>
            <p:cNvPr id="12" name="Oval 11"/>
            <p:cNvSpPr/>
            <p:nvPr/>
          </p:nvSpPr>
          <p:spPr>
            <a:xfrm>
              <a:off x="4697635" y="439854"/>
              <a:ext cx="1354493" cy="1354493"/>
            </a:xfrm>
            <a:prstGeom prst="ellipse">
              <a:avLst/>
            </a:prstGeom>
            <a:solidFill>
              <a:srgbClr val="002060">
                <a:alpha val="33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3" name="Oval 4"/>
            <p:cNvSpPr txBox="1"/>
            <p:nvPr/>
          </p:nvSpPr>
          <p:spPr>
            <a:xfrm>
              <a:off x="4895996" y="638215"/>
              <a:ext cx="957771" cy="9577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solidFill>
                    <a:schemeClr val="accent5"/>
                  </a:solidFill>
                </a:rPr>
                <a:t>Assembles and manages project team</a:t>
              </a:r>
              <a:endParaRPr lang="en-US" sz="1600" kern="12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598262" y="5136414"/>
            <a:ext cx="1569342" cy="1437886"/>
            <a:chOff x="5301501" y="1485780"/>
            <a:chExt cx="1354493" cy="1354493"/>
          </a:xfrm>
        </p:grpSpPr>
        <p:sp>
          <p:nvSpPr>
            <p:cNvPr id="15" name="Oval 14"/>
            <p:cNvSpPr/>
            <p:nvPr/>
          </p:nvSpPr>
          <p:spPr>
            <a:xfrm>
              <a:off x="5301501" y="1485780"/>
              <a:ext cx="1354493" cy="1354493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6" name="Oval 6"/>
            <p:cNvSpPr txBox="1"/>
            <p:nvPr/>
          </p:nvSpPr>
          <p:spPr>
            <a:xfrm>
              <a:off x="5499862" y="1684141"/>
              <a:ext cx="957771" cy="9577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solidFill>
                    <a:schemeClr val="accent5"/>
                  </a:solidFill>
                </a:rPr>
                <a:t>Leads effort to plan and organize work</a:t>
              </a:r>
              <a:endParaRPr lang="en-US" sz="1600" kern="12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35370" y="3318496"/>
            <a:ext cx="1354493" cy="1354493"/>
            <a:chOff x="5091781" y="2675164"/>
            <a:chExt cx="1354493" cy="1354493"/>
          </a:xfrm>
        </p:grpSpPr>
        <p:sp>
          <p:nvSpPr>
            <p:cNvPr id="18" name="Oval 17"/>
            <p:cNvSpPr/>
            <p:nvPr/>
          </p:nvSpPr>
          <p:spPr>
            <a:xfrm>
              <a:off x="5091781" y="2675164"/>
              <a:ext cx="1354493" cy="1354493"/>
            </a:xfrm>
            <a:prstGeom prst="ellipse">
              <a:avLst/>
            </a:prstGeom>
            <a:solidFill>
              <a:schemeClr val="accent1">
                <a:lumMod val="50000"/>
                <a:lumOff val="50000"/>
                <a:alpha val="37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9" name="Oval 8"/>
            <p:cNvSpPr txBox="1"/>
            <p:nvPr/>
          </p:nvSpPr>
          <p:spPr>
            <a:xfrm>
              <a:off x="5290142" y="2873525"/>
              <a:ext cx="957771" cy="9577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 smtClean="0">
                  <a:solidFill>
                    <a:schemeClr val="accent5"/>
                  </a:solidFill>
                </a:rPr>
                <a:t>Forecasts and t</a:t>
              </a:r>
              <a:r>
                <a:rPr lang="en-US" sz="1600" kern="1200" dirty="0" smtClean="0">
                  <a:solidFill>
                    <a:schemeClr val="accent5"/>
                  </a:solidFill>
                </a:rPr>
                <a:t>racks budget</a:t>
              </a:r>
              <a:endParaRPr lang="en-US" sz="1600" kern="12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167604" y="3315669"/>
            <a:ext cx="1354493" cy="1354493"/>
            <a:chOff x="4166604" y="3451479"/>
            <a:chExt cx="1354493" cy="1354493"/>
          </a:xfrm>
        </p:grpSpPr>
        <p:sp>
          <p:nvSpPr>
            <p:cNvPr id="21" name="Oval 20"/>
            <p:cNvSpPr/>
            <p:nvPr/>
          </p:nvSpPr>
          <p:spPr>
            <a:xfrm>
              <a:off x="4166604" y="3451479"/>
              <a:ext cx="1354493" cy="1354493"/>
            </a:xfrm>
            <a:prstGeom prst="ellipse">
              <a:avLst/>
            </a:prstGeom>
            <a:solidFill>
              <a:srgbClr val="00B0F0">
                <a:alpha val="35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22" name="Oval 10"/>
            <p:cNvSpPr txBox="1"/>
            <p:nvPr/>
          </p:nvSpPr>
          <p:spPr>
            <a:xfrm>
              <a:off x="4364965" y="3649840"/>
              <a:ext cx="957771" cy="9577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solidFill>
                    <a:schemeClr val="accent5"/>
                  </a:solidFill>
                </a:rPr>
                <a:t>Tracks and drives issues to resolution</a:t>
              </a:r>
              <a:endParaRPr lang="en-US" sz="1600" kern="12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627631" y="1942523"/>
            <a:ext cx="1561430" cy="1354493"/>
            <a:chOff x="2958873" y="3451479"/>
            <a:chExt cx="1354493" cy="1354493"/>
          </a:xfrm>
        </p:grpSpPr>
        <p:sp>
          <p:nvSpPr>
            <p:cNvPr id="24" name="Oval 23"/>
            <p:cNvSpPr/>
            <p:nvPr/>
          </p:nvSpPr>
          <p:spPr>
            <a:xfrm>
              <a:off x="2958873" y="3451479"/>
              <a:ext cx="1354493" cy="1354493"/>
            </a:xfrm>
            <a:prstGeom prst="ellipse">
              <a:avLst/>
            </a:prstGeom>
            <a:solidFill>
              <a:srgbClr val="CC3300">
                <a:alpha val="45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25" name="Oval 12"/>
            <p:cNvSpPr txBox="1"/>
            <p:nvPr/>
          </p:nvSpPr>
          <p:spPr>
            <a:xfrm>
              <a:off x="3157234" y="3649840"/>
              <a:ext cx="957771" cy="9577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 smtClean="0">
                  <a:solidFill>
                    <a:schemeClr val="accent5"/>
                  </a:solidFill>
                </a:rPr>
                <a:t>Leads effort to i</a:t>
              </a:r>
              <a:r>
                <a:rPr lang="en-US" sz="1600" kern="1200" dirty="0" smtClean="0">
                  <a:solidFill>
                    <a:schemeClr val="accent5"/>
                  </a:solidFill>
                </a:rPr>
                <a:t>dentify and monitor risks</a:t>
              </a:r>
              <a:endParaRPr lang="en-US" sz="1600" kern="12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701454" y="1897645"/>
            <a:ext cx="1616964" cy="1354493"/>
            <a:chOff x="2033696" y="2675164"/>
            <a:chExt cx="1354493" cy="1354493"/>
          </a:xfrm>
        </p:grpSpPr>
        <p:sp>
          <p:nvSpPr>
            <p:cNvPr id="27" name="Oval 26"/>
            <p:cNvSpPr/>
            <p:nvPr/>
          </p:nvSpPr>
          <p:spPr>
            <a:xfrm>
              <a:off x="2033696" y="2675164"/>
              <a:ext cx="1354493" cy="1354493"/>
            </a:xfrm>
            <a:prstGeom prst="ellipse">
              <a:avLst/>
            </a:prstGeom>
            <a:solidFill>
              <a:srgbClr val="EC14C3">
                <a:alpha val="28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28" name="Oval 14"/>
            <p:cNvSpPr txBox="1"/>
            <p:nvPr/>
          </p:nvSpPr>
          <p:spPr>
            <a:xfrm>
              <a:off x="2210373" y="2873525"/>
              <a:ext cx="1037071" cy="9577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solidFill>
                    <a:schemeClr val="accent5"/>
                  </a:solidFill>
                </a:rPr>
                <a:t>Monitors and communicates project progress</a:t>
              </a:r>
              <a:endParaRPr lang="en-US" sz="1600" kern="12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291399" y="4798344"/>
            <a:ext cx="1606501" cy="1354493"/>
            <a:chOff x="1823976" y="1485780"/>
            <a:chExt cx="1354493" cy="1354493"/>
          </a:xfrm>
        </p:grpSpPr>
        <p:sp>
          <p:nvSpPr>
            <p:cNvPr id="30" name="Oval 29"/>
            <p:cNvSpPr/>
            <p:nvPr/>
          </p:nvSpPr>
          <p:spPr>
            <a:xfrm>
              <a:off x="1823976" y="1485780"/>
              <a:ext cx="1354493" cy="1354493"/>
            </a:xfrm>
            <a:prstGeom prst="ellipse">
              <a:avLst/>
            </a:prstGeom>
            <a:solidFill>
              <a:schemeClr val="accent2">
                <a:lumMod val="75000"/>
                <a:alpha val="36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31" name="Oval 16"/>
            <p:cNvSpPr txBox="1"/>
            <p:nvPr/>
          </p:nvSpPr>
          <p:spPr>
            <a:xfrm>
              <a:off x="2022337" y="1684141"/>
              <a:ext cx="957771" cy="9577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solidFill>
                    <a:schemeClr val="accent5"/>
                  </a:solidFill>
                </a:rPr>
                <a:t>Assists team in removing roadblocks</a:t>
              </a:r>
              <a:endParaRPr lang="en-US" sz="1600" kern="1200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545100" y="1097700"/>
            <a:ext cx="793108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b="1" dirty="0" smtClean="0">
                <a:solidFill>
                  <a:schemeClr val="accent5"/>
                </a:solidFill>
              </a:rPr>
              <a:t>Main function: </a:t>
            </a:r>
            <a:r>
              <a:rPr lang="en-US" sz="2000" dirty="0" smtClean="0">
                <a:solidFill>
                  <a:schemeClr val="accent5"/>
                </a:solidFill>
              </a:rPr>
              <a:t>Facilitates</a:t>
            </a:r>
            <a:r>
              <a:rPr lang="en-US" sz="2000" b="1" dirty="0" smtClean="0">
                <a:solidFill>
                  <a:schemeClr val="accent5"/>
                </a:solidFill>
              </a:rPr>
              <a:t> </a:t>
            </a:r>
            <a:r>
              <a:rPr lang="en-US" sz="2000" dirty="0" smtClean="0">
                <a:solidFill>
                  <a:schemeClr val="accent5"/>
                </a:solidFill>
              </a:rPr>
              <a:t>all aspects of a project and supports the project </a:t>
            </a:r>
          </a:p>
          <a:p>
            <a:pPr lvl="0"/>
            <a:r>
              <a:rPr lang="en-US" sz="2000" dirty="0" smtClean="0">
                <a:solidFill>
                  <a:schemeClr val="accent5"/>
                </a:solidFill>
              </a:rPr>
              <a:t>team in delivering solutions on time and on budget.</a:t>
            </a:r>
            <a:endParaRPr lang="en-US" sz="2000" dirty="0">
              <a:solidFill>
                <a:schemeClr val="accent5"/>
              </a:solidFill>
            </a:endParaRPr>
          </a:p>
        </p:txBody>
      </p:sp>
      <p:cxnSp>
        <p:nvCxnSpPr>
          <p:cNvPr id="33" name="Straight Arrow Connector 32"/>
          <p:cNvCxnSpPr>
            <a:stCxn id="3" idx="1"/>
          </p:cNvCxnSpPr>
          <p:nvPr/>
        </p:nvCxnSpPr>
        <p:spPr>
          <a:xfrm flipH="1" flipV="1">
            <a:off x="3088736" y="2726760"/>
            <a:ext cx="934331" cy="517754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" idx="2"/>
          </p:cNvCxnSpPr>
          <p:nvPr/>
        </p:nvCxnSpPr>
        <p:spPr>
          <a:xfrm flipH="1">
            <a:off x="2600344" y="3648281"/>
            <a:ext cx="1234740" cy="222560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" idx="3"/>
          </p:cNvCxnSpPr>
          <p:nvPr/>
        </p:nvCxnSpPr>
        <p:spPr>
          <a:xfrm flipH="1">
            <a:off x="2483639" y="4052048"/>
            <a:ext cx="1539428" cy="1258066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3811703" y="4206087"/>
            <a:ext cx="488855" cy="1104027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4665096" y="4219294"/>
            <a:ext cx="538020" cy="1118566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" idx="5"/>
          </p:cNvCxnSpPr>
          <p:nvPr/>
        </p:nvCxnSpPr>
        <p:spPr>
          <a:xfrm>
            <a:off x="4930726" y="4052048"/>
            <a:ext cx="1477620" cy="1285812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" idx="6"/>
          </p:cNvCxnSpPr>
          <p:nvPr/>
        </p:nvCxnSpPr>
        <p:spPr>
          <a:xfrm>
            <a:off x="5118709" y="3648281"/>
            <a:ext cx="1172690" cy="185934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" idx="7"/>
          </p:cNvCxnSpPr>
          <p:nvPr/>
        </p:nvCxnSpPr>
        <p:spPr>
          <a:xfrm flipV="1">
            <a:off x="4930726" y="2736830"/>
            <a:ext cx="883190" cy="507684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647798" y="2552164"/>
            <a:ext cx="164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5"/>
                </a:solidFill>
              </a:rPr>
              <a:t>Project Team</a:t>
            </a:r>
            <a:endParaRPr lang="en-US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553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23850" y="222791"/>
            <a:ext cx="7579328" cy="52180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b="0" i="0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4700" dirty="0" smtClean="0">
                <a:latin typeface="+mn-lt"/>
              </a:rPr>
              <a:t>Key Roles Defined</a:t>
            </a:r>
            <a:endParaRPr lang="en-US" sz="4700" dirty="0">
              <a:latin typeface="+mn-lt"/>
            </a:endParaRPr>
          </a:p>
        </p:txBody>
      </p:sp>
      <p:graphicFrame>
        <p:nvGraphicFramePr>
          <p:cNvPr id="3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0581681"/>
              </p:ext>
            </p:extLst>
          </p:nvPr>
        </p:nvGraphicFramePr>
        <p:xfrm>
          <a:off x="323850" y="1181250"/>
          <a:ext cx="8504636" cy="5311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605">
                  <a:extLst>
                    <a:ext uri="{9D8B030D-6E8A-4147-A177-3AD203B41FA5}">
                      <a16:colId xmlns:a16="http://schemas.microsoft.com/office/drawing/2014/main" val="4124543614"/>
                    </a:ext>
                  </a:extLst>
                </a:gridCol>
                <a:gridCol w="6523031">
                  <a:extLst>
                    <a:ext uri="{9D8B030D-6E8A-4147-A177-3AD203B41FA5}">
                      <a16:colId xmlns:a16="http://schemas.microsoft.com/office/drawing/2014/main" val="234492672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Role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Description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01864227"/>
                  </a:ext>
                </a:extLst>
              </a:tr>
              <a:tr h="130302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accent5"/>
                          </a:solidFill>
                        </a:rPr>
                        <a:t>Project</a:t>
                      </a:r>
                      <a:r>
                        <a:rPr lang="en-US" sz="1600" baseline="0" dirty="0" smtClean="0">
                          <a:solidFill>
                            <a:schemeClr val="accent5"/>
                          </a:solidFill>
                        </a:rPr>
                        <a:t> Team Members</a:t>
                      </a:r>
                      <a:endParaRPr lang="en-US" sz="1600" dirty="0">
                        <a:solidFill>
                          <a:schemeClr val="accent5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Execute tasks and produce deliverables as outlined in the project schedule: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kern="1200" baseline="0" dirty="0" smtClean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Work the schedule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kern="1200" baseline="0" dirty="0" smtClean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Accountable to the Project Manager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kern="1200" baseline="0" dirty="0" smtClean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Share subject matter expertise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kern="1200" baseline="0" dirty="0" smtClean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Communicate status and issues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34601821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accent5"/>
                          </a:solidFill>
                        </a:rPr>
                        <a:t>Functional Manager</a:t>
                      </a:r>
                      <a:endParaRPr lang="en-US" sz="1600" dirty="0">
                        <a:solidFill>
                          <a:schemeClr val="accent5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Manages</a:t>
                      </a:r>
                      <a:r>
                        <a:rPr lang="en-US" sz="1600" b="0" i="0" kern="1200" baseline="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resources in a specific department</a:t>
                      </a:r>
                      <a:r>
                        <a:rPr lang="en-US" sz="1600" b="0" i="0" kern="1200" baseline="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 generally directs the work of individuals from that functional area.</a:t>
                      </a:r>
                      <a:r>
                        <a:rPr lang="en-US" sz="1600" b="0" i="0" kern="1200" baseline="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 projects the functional manager shares responsibility for directing the work of individuals with the project manager.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the responsibility of the project manager to avoid any conflicts with the functional manager and coordinate the respective needs regarding the use of resources to complete the project work.</a:t>
                      </a:r>
                    </a:p>
                    <a:p>
                      <a:r>
                        <a:rPr lang="en-US" sz="1600" b="1" i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activities of a functional manager may include:</a:t>
                      </a:r>
                      <a:endParaRPr lang="en-US" sz="1600" b="0" i="0" kern="1200" dirty="0" smtClean="0">
                        <a:solidFill>
                          <a:schemeClr val="accent5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Assign specific individuals to the project team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Participate in the initial planning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Provide subject matter expertise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Recommend changes to the project, including corrective actions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Manage activities within their functional areas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Assist with problems related to team member performance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Improve staff utilization</a:t>
                      </a:r>
                      <a:endParaRPr lang="en-US" sz="1600" b="0" i="0" kern="1200" dirty="0">
                        <a:solidFill>
                          <a:schemeClr val="accent5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11192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87828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23850" y="222791"/>
            <a:ext cx="7579328" cy="52180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b="0" i="0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4700" dirty="0" smtClean="0">
                <a:latin typeface="+mn-lt"/>
              </a:rPr>
              <a:t>Key Roles Defined</a:t>
            </a:r>
            <a:endParaRPr lang="en-US" sz="4700" dirty="0">
              <a:latin typeface="+mn-lt"/>
            </a:endParaRPr>
          </a:p>
        </p:txBody>
      </p:sp>
      <p:graphicFrame>
        <p:nvGraphicFramePr>
          <p:cNvPr id="3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4407597"/>
              </p:ext>
            </p:extLst>
          </p:nvPr>
        </p:nvGraphicFramePr>
        <p:xfrm>
          <a:off x="323850" y="1181250"/>
          <a:ext cx="8504636" cy="2788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605">
                  <a:extLst>
                    <a:ext uri="{9D8B030D-6E8A-4147-A177-3AD203B41FA5}">
                      <a16:colId xmlns:a16="http://schemas.microsoft.com/office/drawing/2014/main" val="4124543614"/>
                    </a:ext>
                  </a:extLst>
                </a:gridCol>
                <a:gridCol w="6523031">
                  <a:extLst>
                    <a:ext uri="{9D8B030D-6E8A-4147-A177-3AD203B41FA5}">
                      <a16:colId xmlns:a16="http://schemas.microsoft.com/office/drawing/2014/main" val="234492672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Role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Description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01864227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accent5"/>
                          </a:solidFill>
                        </a:rPr>
                        <a:t>Business</a:t>
                      </a:r>
                      <a:r>
                        <a:rPr lang="en-US" sz="1600" baseline="0" dirty="0" smtClean="0">
                          <a:solidFill>
                            <a:schemeClr val="accent5"/>
                          </a:solidFill>
                        </a:rPr>
                        <a:t> Analyst</a:t>
                      </a:r>
                      <a:endParaRPr lang="en-US" sz="1600" dirty="0">
                        <a:solidFill>
                          <a:schemeClr val="accent5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Analyzes an organization or business domain (real or hypothetical) and documents its business or processes or systems, assessing the business model or its integration with technology.</a:t>
                      </a:r>
                    </a:p>
                    <a:p>
                      <a:pPr marL="285750" indent="-28575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Interacts with the stakeholders and subject mater experts in order to understand their problems and needs</a:t>
                      </a:r>
                    </a:p>
                    <a:p>
                      <a:pPr marL="285750" indent="-28575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Gathers, documents, and analyzes business needs and requirements</a:t>
                      </a:r>
                    </a:p>
                    <a:p>
                      <a:pPr marL="285750" indent="-28575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Interacts with technical team to validate that solution meets requirements </a:t>
                      </a:r>
                    </a:p>
                    <a:p>
                      <a:pPr marL="285750" indent="-28575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May help test the system and create system documentation and user manuals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311328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3129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871008" y="2527585"/>
            <a:ext cx="1396577" cy="964206"/>
            <a:chOff x="2958873" y="3451479"/>
            <a:chExt cx="1354493" cy="1354493"/>
          </a:xfrm>
        </p:grpSpPr>
        <p:sp>
          <p:nvSpPr>
            <p:cNvPr id="3" name="Oval 2"/>
            <p:cNvSpPr/>
            <p:nvPr/>
          </p:nvSpPr>
          <p:spPr>
            <a:xfrm>
              <a:off x="2958873" y="3451479"/>
              <a:ext cx="1354493" cy="1354493"/>
            </a:xfrm>
            <a:prstGeom prst="ellipse">
              <a:avLst/>
            </a:prstGeom>
            <a:solidFill>
              <a:srgbClr val="CC3300">
                <a:alpha val="45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4" name="Oval 12"/>
            <p:cNvSpPr txBox="1"/>
            <p:nvPr/>
          </p:nvSpPr>
          <p:spPr>
            <a:xfrm>
              <a:off x="3157234" y="3649840"/>
              <a:ext cx="957771" cy="9577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 smtClean="0">
                  <a:solidFill>
                    <a:schemeClr val="accent5"/>
                  </a:solidFill>
                </a:rPr>
                <a:t>Process flows</a:t>
              </a:r>
              <a:endParaRPr lang="en-US" sz="1600" kern="1200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b="0" i="0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4700" dirty="0">
                <a:latin typeface="+mn-lt"/>
              </a:rPr>
              <a:t>Typical</a:t>
            </a:r>
            <a:r>
              <a:rPr lang="en-US" sz="4700" dirty="0" smtClean="0">
                <a:latin typeface="+mn-lt"/>
              </a:rPr>
              <a:t> Business Analyst Role</a:t>
            </a:r>
            <a:endParaRPr lang="en-US" sz="4700" dirty="0"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05" y="3843507"/>
            <a:ext cx="1078242" cy="10830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5312" y="4822179"/>
            <a:ext cx="1809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5"/>
                </a:solidFill>
              </a:rPr>
              <a:t>Subject Matter Experts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8132" y="1241550"/>
            <a:ext cx="825157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5"/>
                </a:solidFill>
              </a:rPr>
              <a:t>Main function: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 smtClean="0">
                <a:solidFill>
                  <a:schemeClr val="accent5"/>
                </a:solidFill>
              </a:rPr>
              <a:t>Typically </a:t>
            </a:r>
            <a:r>
              <a:rPr lang="en-US" sz="2000" dirty="0">
                <a:solidFill>
                  <a:schemeClr val="accent5"/>
                </a:solidFill>
              </a:rPr>
              <a:t>interacts </a:t>
            </a:r>
            <a:r>
              <a:rPr lang="en-US" sz="2000" dirty="0" smtClean="0">
                <a:solidFill>
                  <a:schemeClr val="accent5"/>
                </a:solidFill>
              </a:rPr>
              <a:t>with subject </a:t>
            </a:r>
            <a:r>
              <a:rPr lang="en-US" sz="2000" dirty="0">
                <a:solidFill>
                  <a:schemeClr val="accent5"/>
                </a:solidFill>
              </a:rPr>
              <a:t>matter experts in order to understand their problems and </a:t>
            </a:r>
            <a:r>
              <a:rPr lang="en-US" sz="2000" dirty="0" smtClean="0">
                <a:solidFill>
                  <a:schemeClr val="accent5"/>
                </a:solidFill>
              </a:rPr>
              <a:t>needs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 smtClean="0">
                <a:solidFill>
                  <a:schemeClr val="accent5"/>
                </a:solidFill>
              </a:rPr>
              <a:t>and works with the project solution team in the designing a solution that meet those needs.</a:t>
            </a:r>
            <a:endParaRPr lang="en-US" sz="2000" dirty="0">
              <a:solidFill>
                <a:schemeClr val="accent5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81115" y="3602528"/>
            <a:ext cx="228502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Elicit </a:t>
            </a:r>
            <a:br>
              <a:rPr lang="en-US" dirty="0" smtClean="0">
                <a:solidFill>
                  <a:srgbClr val="002060"/>
                </a:solidFill>
              </a:rPr>
            </a:br>
            <a:r>
              <a:rPr lang="en-US" dirty="0" smtClean="0">
                <a:solidFill>
                  <a:srgbClr val="002060"/>
                </a:solidFill>
              </a:rPr>
              <a:t>information</a:t>
            </a:r>
            <a:endParaRPr lang="en-US" dirty="0">
              <a:solidFill>
                <a:srgbClr val="00206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417024" y="2919223"/>
            <a:ext cx="1883000" cy="2458961"/>
            <a:chOff x="7242359" y="2801987"/>
            <a:chExt cx="1883000" cy="2018114"/>
          </a:xfrm>
        </p:grpSpPr>
        <p:sp>
          <p:nvSpPr>
            <p:cNvPr id="11" name="Rectangle 10"/>
            <p:cNvSpPr/>
            <p:nvPr/>
          </p:nvSpPr>
          <p:spPr>
            <a:xfrm>
              <a:off x="7242359" y="2801987"/>
              <a:ext cx="1823962" cy="20181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65819" y="2802651"/>
              <a:ext cx="18005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accent5"/>
                  </a:solidFill>
                </a:rPr>
                <a:t>Project Solution Team</a:t>
              </a:r>
              <a:endParaRPr lang="en-US" b="1" dirty="0">
                <a:solidFill>
                  <a:schemeClr val="accent5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7350469" y="3373994"/>
              <a:ext cx="1597776" cy="1259517"/>
            </a:xfrm>
            <a:prstGeom prst="ellipse">
              <a:avLst/>
            </a:prstGeom>
            <a:solidFill>
              <a:schemeClr val="bg1"/>
            </a:solidFill>
            <a:ln w="508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0064" y="3654049"/>
              <a:ext cx="909666" cy="761652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8112392" y="3979750"/>
              <a:ext cx="10129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accent5"/>
                  </a:solidFill>
                </a:rPr>
                <a:t>Business </a:t>
              </a:r>
              <a:br>
                <a:rPr lang="en-US" sz="1400" b="1" dirty="0" smtClean="0">
                  <a:solidFill>
                    <a:schemeClr val="accent5"/>
                  </a:solidFill>
                </a:rPr>
              </a:br>
              <a:r>
                <a:rPr lang="en-US" sz="1400" b="1" dirty="0" smtClean="0">
                  <a:solidFill>
                    <a:schemeClr val="accent5"/>
                  </a:solidFill>
                </a:rPr>
                <a:t>Analyst</a:t>
              </a:r>
              <a:endParaRPr lang="en-US" sz="1400" b="1" dirty="0">
                <a:solidFill>
                  <a:schemeClr val="accent5"/>
                </a:solidFill>
              </a:endParaRPr>
            </a:p>
          </p:txBody>
        </p:sp>
      </p:grpSp>
      <p:cxnSp>
        <p:nvCxnSpPr>
          <p:cNvPr id="16" name="Straight Arrow Connector 15"/>
          <p:cNvCxnSpPr/>
          <p:nvPr/>
        </p:nvCxnSpPr>
        <p:spPr>
          <a:xfrm flipV="1">
            <a:off x="4818814" y="3181905"/>
            <a:ext cx="1142546" cy="610759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6569296" y="5415026"/>
            <a:ext cx="1537376" cy="986821"/>
            <a:chOff x="3562739" y="26785"/>
            <a:chExt cx="1354493" cy="1354493"/>
          </a:xfrm>
        </p:grpSpPr>
        <p:sp>
          <p:nvSpPr>
            <p:cNvPr id="18" name="Oval 17"/>
            <p:cNvSpPr/>
            <p:nvPr/>
          </p:nvSpPr>
          <p:spPr>
            <a:xfrm>
              <a:off x="3562739" y="26785"/>
              <a:ext cx="1354493" cy="1354493"/>
            </a:xfrm>
            <a:prstGeom prst="ellipse">
              <a:avLst/>
            </a:prstGeom>
            <a:solidFill>
              <a:srgbClr val="7030A0">
                <a:alpha val="33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9" name="Oval 4"/>
            <p:cNvSpPr txBox="1"/>
            <p:nvPr/>
          </p:nvSpPr>
          <p:spPr>
            <a:xfrm>
              <a:off x="3761100" y="225146"/>
              <a:ext cx="957771" cy="9577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solidFill>
                    <a:schemeClr val="accent5"/>
                  </a:solidFill>
                </a:rPr>
                <a:t>Solution verification</a:t>
              </a:r>
              <a:endParaRPr lang="en-US" sz="1600" kern="12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600924" y="5596669"/>
            <a:ext cx="1418847" cy="986821"/>
            <a:chOff x="4871506" y="453891"/>
            <a:chExt cx="1354493" cy="1354493"/>
          </a:xfrm>
        </p:grpSpPr>
        <p:sp>
          <p:nvSpPr>
            <p:cNvPr id="21" name="Oval 20"/>
            <p:cNvSpPr/>
            <p:nvPr/>
          </p:nvSpPr>
          <p:spPr>
            <a:xfrm>
              <a:off x="4871506" y="453891"/>
              <a:ext cx="1354493" cy="1354493"/>
            </a:xfrm>
            <a:prstGeom prst="ellipse">
              <a:avLst/>
            </a:prstGeom>
            <a:solidFill>
              <a:srgbClr val="002060">
                <a:alpha val="33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22" name="Oval 4"/>
            <p:cNvSpPr txBox="1"/>
            <p:nvPr/>
          </p:nvSpPr>
          <p:spPr>
            <a:xfrm>
              <a:off x="5078828" y="652251"/>
              <a:ext cx="957771" cy="9577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solidFill>
                    <a:schemeClr val="accent5"/>
                  </a:solidFill>
                </a:rPr>
                <a:t>End user training</a:t>
              </a:r>
              <a:endParaRPr lang="en-US" sz="1600" kern="12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346441" y="4579860"/>
            <a:ext cx="1372653" cy="948392"/>
            <a:chOff x="5301501" y="1485780"/>
            <a:chExt cx="1354493" cy="1354493"/>
          </a:xfrm>
        </p:grpSpPr>
        <p:sp>
          <p:nvSpPr>
            <p:cNvPr id="24" name="Oval 23"/>
            <p:cNvSpPr/>
            <p:nvPr/>
          </p:nvSpPr>
          <p:spPr>
            <a:xfrm>
              <a:off x="5301501" y="1485780"/>
              <a:ext cx="1354493" cy="1354493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25" name="Oval 6"/>
            <p:cNvSpPr txBox="1"/>
            <p:nvPr/>
          </p:nvSpPr>
          <p:spPr>
            <a:xfrm>
              <a:off x="5499862" y="1684141"/>
              <a:ext cx="957771" cy="9577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solidFill>
                    <a:schemeClr val="accent5"/>
                  </a:solidFill>
                </a:rPr>
                <a:t>Gap analysis</a:t>
              </a:r>
              <a:endParaRPr lang="en-US" sz="1600" kern="12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058031" y="3264003"/>
            <a:ext cx="1709283" cy="884701"/>
            <a:chOff x="4153518" y="3311427"/>
            <a:chExt cx="1354493" cy="1354493"/>
          </a:xfrm>
        </p:grpSpPr>
        <p:sp>
          <p:nvSpPr>
            <p:cNvPr id="27" name="Oval 26"/>
            <p:cNvSpPr/>
            <p:nvPr/>
          </p:nvSpPr>
          <p:spPr>
            <a:xfrm>
              <a:off x="4153518" y="3311427"/>
              <a:ext cx="1354493" cy="1354493"/>
            </a:xfrm>
            <a:prstGeom prst="ellipse">
              <a:avLst/>
            </a:prstGeom>
            <a:solidFill>
              <a:srgbClr val="00B0F0">
                <a:alpha val="35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28" name="Oval 10"/>
            <p:cNvSpPr txBox="1"/>
            <p:nvPr/>
          </p:nvSpPr>
          <p:spPr>
            <a:xfrm>
              <a:off x="4364965" y="3508854"/>
              <a:ext cx="957771" cy="9577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solidFill>
                    <a:schemeClr val="accent5"/>
                  </a:solidFill>
                </a:rPr>
                <a:t>Requirements</a:t>
              </a:r>
              <a:endParaRPr lang="en-US" sz="1600" kern="1200" dirty="0">
                <a:solidFill>
                  <a:schemeClr val="accent5"/>
                </a:solidFill>
              </a:endParaRPr>
            </a:p>
          </p:txBody>
        </p:sp>
      </p:grpSp>
      <p:cxnSp>
        <p:nvCxnSpPr>
          <p:cNvPr id="29" name="Straight Arrow Connector 28"/>
          <p:cNvCxnSpPr>
            <a:stCxn id="13" idx="7"/>
            <a:endCxn id="27" idx="2"/>
          </p:cNvCxnSpPr>
          <p:nvPr/>
        </p:nvCxnSpPr>
        <p:spPr>
          <a:xfrm flipV="1">
            <a:off x="4888921" y="3706354"/>
            <a:ext cx="2169110" cy="134573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3" idx="4"/>
            <a:endCxn id="21" idx="0"/>
          </p:cNvCxnSpPr>
          <p:nvPr/>
        </p:nvCxnSpPr>
        <p:spPr>
          <a:xfrm flipH="1">
            <a:off x="4310348" y="5150834"/>
            <a:ext cx="13674" cy="445835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019771" y="4784452"/>
            <a:ext cx="2043290" cy="688862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099812" y="4470958"/>
            <a:ext cx="2366426" cy="547171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5934777" y="3951007"/>
            <a:ext cx="1442901" cy="722146"/>
            <a:chOff x="1823976" y="1485780"/>
            <a:chExt cx="1354493" cy="1354493"/>
          </a:xfrm>
        </p:grpSpPr>
        <p:sp>
          <p:nvSpPr>
            <p:cNvPr id="34" name="Oval 33"/>
            <p:cNvSpPr/>
            <p:nvPr/>
          </p:nvSpPr>
          <p:spPr>
            <a:xfrm>
              <a:off x="1823976" y="1485780"/>
              <a:ext cx="1354493" cy="1354493"/>
            </a:xfrm>
            <a:prstGeom prst="ellipse">
              <a:avLst/>
            </a:prstGeom>
            <a:solidFill>
              <a:schemeClr val="accent2">
                <a:lumMod val="75000"/>
                <a:alpha val="36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35" name="Oval 16"/>
            <p:cNvSpPr txBox="1"/>
            <p:nvPr/>
          </p:nvSpPr>
          <p:spPr>
            <a:xfrm>
              <a:off x="2022337" y="1684141"/>
              <a:ext cx="957771" cy="9577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solidFill>
                    <a:schemeClr val="accent5"/>
                  </a:solidFill>
                </a:rPr>
                <a:t>Use cases</a:t>
              </a:r>
              <a:endParaRPr lang="en-US" sz="1600" kern="1200" dirty="0">
                <a:solidFill>
                  <a:schemeClr val="accent5"/>
                </a:solidFill>
              </a:endParaRPr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>
            <a:off x="5090565" y="4160330"/>
            <a:ext cx="920712" cy="124038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6" idx="3"/>
            <a:endCxn id="13" idx="2"/>
          </p:cNvCxnSpPr>
          <p:nvPr/>
        </p:nvCxnSpPr>
        <p:spPr>
          <a:xfrm flipV="1">
            <a:off x="1655447" y="4383508"/>
            <a:ext cx="1869687" cy="1527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headEnd type="triangl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4592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63351" y="2333343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smtClean="0">
                <a:solidFill>
                  <a:srgbClr val="555555"/>
                </a:solidFill>
                <a:ea typeface="Calibri" panose="020F0502020204030204" pitchFamily="34" charset="0"/>
              </a:rPr>
              <a:t>Defining </a:t>
            </a:r>
            <a:r>
              <a:rPr lang="en-US" sz="2000" dirty="0">
                <a:solidFill>
                  <a:srgbClr val="555555"/>
                </a:solidFill>
                <a:ea typeface="Calibri" panose="020F0502020204030204" pitchFamily="34" charset="0"/>
              </a:rPr>
              <a:t>Body of </a:t>
            </a:r>
            <a:r>
              <a:rPr lang="en-US" sz="2000" dirty="0" smtClean="0">
                <a:solidFill>
                  <a:srgbClr val="555555"/>
                </a:solidFill>
                <a:ea typeface="Calibri" panose="020F0502020204030204" pitchFamily="34" charset="0"/>
              </a:rPr>
              <a:t>Work</a:t>
            </a:r>
          </a:p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smtClean="0">
                <a:solidFill>
                  <a:srgbClr val="555555"/>
                </a:solidFill>
                <a:ea typeface="Calibri" panose="020F0502020204030204" pitchFamily="34" charset="0"/>
              </a:rPr>
              <a:t>Sequencing </a:t>
            </a:r>
            <a:r>
              <a:rPr lang="en-US" sz="2000" dirty="0">
                <a:solidFill>
                  <a:srgbClr val="555555"/>
                </a:solidFill>
                <a:ea typeface="Calibri" panose="020F0502020204030204" pitchFamily="34" charset="0"/>
              </a:rPr>
              <a:t>and </a:t>
            </a:r>
            <a:r>
              <a:rPr lang="en-US" sz="2000" dirty="0" smtClean="0">
                <a:solidFill>
                  <a:srgbClr val="555555"/>
                </a:solidFill>
                <a:ea typeface="Calibri" panose="020F0502020204030204" pitchFamily="34" charset="0"/>
              </a:rPr>
              <a:t>Defining</a:t>
            </a:r>
          </a:p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smtClean="0">
                <a:solidFill>
                  <a:srgbClr val="555555"/>
                </a:solidFill>
                <a:ea typeface="Calibri" panose="020F0502020204030204" pitchFamily="34" charset="0"/>
              </a:rPr>
              <a:t>Dependencies</a:t>
            </a:r>
            <a:endParaRPr lang="en-US" sz="2000" dirty="0">
              <a:ea typeface="Calibri" panose="020F0502020204030204" pitchFamily="34" charset="0"/>
            </a:endParaRPr>
          </a:p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solidFill>
                  <a:srgbClr val="555555"/>
                </a:solidFill>
                <a:ea typeface="Calibri" panose="020F0502020204030204" pitchFamily="34" charset="0"/>
              </a:rPr>
              <a:t>Estimating </a:t>
            </a:r>
            <a:r>
              <a:rPr lang="en-US" sz="2000" dirty="0" smtClean="0">
                <a:solidFill>
                  <a:srgbClr val="555555"/>
                </a:solidFill>
                <a:ea typeface="Calibri" panose="020F0502020204030204" pitchFamily="34" charset="0"/>
              </a:rPr>
              <a:t>Approaches</a:t>
            </a:r>
          </a:p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smtClean="0">
                <a:solidFill>
                  <a:srgbClr val="555555"/>
                </a:solidFill>
                <a:ea typeface="Calibri" panose="020F0502020204030204" pitchFamily="34" charset="0"/>
              </a:rPr>
              <a:t>Common Scheduling </a:t>
            </a:r>
            <a:r>
              <a:rPr lang="en-US" sz="2000" dirty="0">
                <a:solidFill>
                  <a:srgbClr val="555555"/>
                </a:solidFill>
                <a:ea typeface="Calibri" panose="020F0502020204030204" pitchFamily="34" charset="0"/>
              </a:rPr>
              <a:t>T</a:t>
            </a:r>
            <a:r>
              <a:rPr lang="en-US" sz="2000" dirty="0" smtClean="0">
                <a:solidFill>
                  <a:srgbClr val="555555"/>
                </a:solidFill>
                <a:ea typeface="Calibri" panose="020F0502020204030204" pitchFamily="34" charset="0"/>
              </a:rPr>
              <a:t>ools</a:t>
            </a:r>
            <a:endParaRPr lang="en-US" sz="2000" dirty="0">
              <a:ea typeface="Calibri" panose="020F0502020204030204" pitchFamily="34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59106" y="2208524"/>
            <a:ext cx="3453788" cy="2031325"/>
          </a:xfrm>
          <a:prstGeom prst="rect">
            <a:avLst/>
          </a:prstGeom>
          <a:solidFill>
            <a:schemeClr val="accent1"/>
          </a:solidFill>
        </p:spPr>
        <p:txBody>
          <a:bodyPr anchor="ctr" anchorCtr="0"/>
          <a:lstStyle>
            <a:lvl1pPr algn="l" defTabSz="457200" rtl="0" eaLnBrk="1" latinLnBrk="0" hangingPunct="1">
              <a:spcBef>
                <a:spcPct val="0"/>
              </a:spcBef>
              <a:buNone/>
              <a:defRPr sz="4800" b="0" i="0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US" altLang="en-US" dirty="0" smtClean="0">
                <a:solidFill>
                  <a:schemeClr val="bg1"/>
                </a:solidFill>
                <a:latin typeface="+mn-lt"/>
              </a:rPr>
              <a:t>Scheduling</a:t>
            </a:r>
          </a:p>
        </p:txBody>
      </p:sp>
    </p:spTree>
    <p:extLst>
      <p:ext uri="{BB962C8B-B14F-4D97-AF65-F5344CB8AC3E}">
        <p14:creationId xmlns:p14="http://schemas.microsoft.com/office/powerpoint/2010/main" val="2421657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51756"/>
            <a:ext cx="8229600" cy="6397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>
                <a:latin typeface="+mn-lt"/>
              </a:rPr>
              <a:t>Introductions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19200"/>
            <a:ext cx="8382000" cy="50292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 smtClean="0">
                <a:latin typeface="+mn-lt"/>
              </a:rPr>
              <a:t>Instructor background</a:t>
            </a:r>
          </a:p>
          <a:p>
            <a:pPr eaLnBrk="1" hangingPunct="1"/>
            <a:r>
              <a:rPr lang="en-US" altLang="en-US" dirty="0" smtClean="0">
                <a:latin typeface="+mn-lt"/>
              </a:rPr>
              <a:t>Class Introductions</a:t>
            </a:r>
          </a:p>
          <a:p>
            <a:pPr lvl="2"/>
            <a:r>
              <a:rPr lang="en-US" altLang="en-US" dirty="0" smtClean="0">
                <a:latin typeface="+mn-lt"/>
              </a:rPr>
              <a:t>Name</a:t>
            </a:r>
          </a:p>
          <a:p>
            <a:pPr lvl="2"/>
            <a:r>
              <a:rPr lang="en-US" altLang="en-US" dirty="0" smtClean="0">
                <a:latin typeface="+mn-lt"/>
              </a:rPr>
              <a:t>Role</a:t>
            </a:r>
          </a:p>
          <a:p>
            <a:pPr lvl="2"/>
            <a:r>
              <a:rPr lang="en-US" altLang="en-US" dirty="0" smtClean="0">
                <a:latin typeface="+mn-lt"/>
              </a:rPr>
              <a:t>What you are hoping to get out of this training.</a:t>
            </a:r>
          </a:p>
        </p:txBody>
      </p:sp>
    </p:spTree>
    <p:extLst>
      <p:ext uri="{BB962C8B-B14F-4D97-AF65-F5344CB8AC3E}">
        <p14:creationId xmlns:p14="http://schemas.microsoft.com/office/powerpoint/2010/main" val="259029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7865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>
                <a:latin typeface="+mn-lt"/>
              </a:rPr>
              <a:t>Schedule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19200"/>
            <a:ext cx="8382000" cy="4953000"/>
          </a:xfrm>
        </p:spPr>
        <p:txBody>
          <a:bodyPr>
            <a:normAutofit/>
          </a:bodyPr>
          <a:lstStyle/>
          <a:p>
            <a:pPr marL="233310" indent="-233310">
              <a:lnSpc>
                <a:spcPct val="90000"/>
              </a:lnSpc>
              <a:defRPr/>
            </a:pPr>
            <a:r>
              <a:rPr lang="en-US" sz="2700" dirty="0">
                <a:latin typeface="+mn-lt"/>
              </a:rPr>
              <a:t>Purpose</a:t>
            </a:r>
          </a:p>
          <a:p>
            <a:pPr marL="519060" lvl="1" indent="-233310">
              <a:lnSpc>
                <a:spcPct val="90000"/>
              </a:lnSpc>
              <a:buFont typeface="Arial" charset="0"/>
              <a:buChar char="–"/>
              <a:defRPr/>
            </a:pPr>
            <a:r>
              <a:rPr lang="en-US" sz="2700" dirty="0">
                <a:latin typeface="+mn-lt"/>
              </a:rPr>
              <a:t>Time-sequenced plan of activities or tasks used to direct and control project execution. </a:t>
            </a:r>
            <a:endParaRPr lang="en-US" sz="2700" dirty="0" smtClean="0">
              <a:latin typeface="+mn-lt"/>
            </a:endParaRPr>
          </a:p>
          <a:p>
            <a:pPr marL="519060" lvl="1" indent="-233310">
              <a:lnSpc>
                <a:spcPct val="90000"/>
              </a:lnSpc>
              <a:buFont typeface="Arial" charset="0"/>
              <a:buChar char="–"/>
              <a:defRPr/>
            </a:pPr>
            <a:r>
              <a:rPr lang="en-US" sz="2700" dirty="0" smtClean="0">
                <a:latin typeface="+mn-lt"/>
              </a:rPr>
              <a:t>Usually </a:t>
            </a:r>
            <a:r>
              <a:rPr lang="en-US" sz="2700" dirty="0">
                <a:latin typeface="+mn-lt"/>
              </a:rPr>
              <a:t>shown as a milestone chart, Gantt or other bar chart, or tabular listing of dates.</a:t>
            </a:r>
          </a:p>
          <a:p>
            <a:pPr marL="233310" indent="-233310">
              <a:lnSpc>
                <a:spcPct val="90000"/>
              </a:lnSpc>
              <a:defRPr/>
            </a:pPr>
            <a:r>
              <a:rPr lang="en-US" sz="2700" dirty="0">
                <a:latin typeface="+mn-lt"/>
              </a:rPr>
              <a:t>Covers</a:t>
            </a:r>
          </a:p>
          <a:p>
            <a:pPr marL="519060" lvl="1" indent="-233310">
              <a:lnSpc>
                <a:spcPct val="90000"/>
              </a:lnSpc>
              <a:buFont typeface="Arial" charset="0"/>
              <a:buChar char="–"/>
              <a:defRPr/>
            </a:pPr>
            <a:r>
              <a:rPr lang="en-US" sz="2700" dirty="0">
                <a:latin typeface="+mn-lt"/>
              </a:rPr>
              <a:t>Task name</a:t>
            </a:r>
          </a:p>
          <a:p>
            <a:pPr marL="519060" lvl="1" indent="-233310">
              <a:lnSpc>
                <a:spcPct val="90000"/>
              </a:lnSpc>
              <a:buFont typeface="Arial" charset="0"/>
              <a:buChar char="–"/>
              <a:defRPr/>
            </a:pPr>
            <a:r>
              <a:rPr lang="en-US" sz="2700" dirty="0">
                <a:latin typeface="+mn-lt"/>
              </a:rPr>
              <a:t>Task duration</a:t>
            </a:r>
          </a:p>
          <a:p>
            <a:pPr marL="519060" lvl="1" indent="-233310">
              <a:lnSpc>
                <a:spcPct val="90000"/>
              </a:lnSpc>
              <a:buFont typeface="Arial" charset="0"/>
              <a:buChar char="–"/>
              <a:defRPr/>
            </a:pPr>
            <a:r>
              <a:rPr lang="en-US" sz="2700" dirty="0">
                <a:latin typeface="+mn-lt"/>
              </a:rPr>
              <a:t>Start and end date</a:t>
            </a:r>
          </a:p>
          <a:p>
            <a:pPr marL="519060" lvl="1" indent="-233310">
              <a:lnSpc>
                <a:spcPct val="90000"/>
              </a:lnSpc>
              <a:buFont typeface="Arial" charset="0"/>
              <a:buChar char="–"/>
              <a:defRPr/>
            </a:pPr>
            <a:r>
              <a:rPr lang="en-US" sz="2700" dirty="0">
                <a:latin typeface="+mn-lt"/>
              </a:rPr>
              <a:t>Owner</a:t>
            </a:r>
          </a:p>
          <a:p>
            <a:pPr marL="519060" lvl="1" indent="-233310">
              <a:lnSpc>
                <a:spcPct val="90000"/>
              </a:lnSpc>
              <a:buFont typeface="Arial" charset="0"/>
              <a:buChar char="–"/>
              <a:defRPr/>
            </a:pPr>
            <a:r>
              <a:rPr lang="en-US" sz="2700" dirty="0">
                <a:latin typeface="+mn-lt"/>
              </a:rPr>
              <a:t>Task dependencies</a:t>
            </a:r>
          </a:p>
        </p:txBody>
      </p:sp>
    </p:spTree>
    <p:extLst>
      <p:ext uri="{BB962C8B-B14F-4D97-AF65-F5344CB8AC3E}">
        <p14:creationId xmlns:p14="http://schemas.microsoft.com/office/powerpoint/2010/main" val="20827678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en-US" smtClean="0">
                <a:latin typeface="+mn-lt"/>
              </a:rPr>
              <a:t>Building a Schedule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382000" cy="4648200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dirty="0" smtClean="0">
                <a:latin typeface="+mn-lt"/>
              </a:rPr>
              <a:t>Input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 smtClean="0">
                <a:latin typeface="+mn-lt"/>
              </a:rPr>
              <a:t>Scope, Deliverables and Requirements from project charter</a:t>
            </a:r>
          </a:p>
          <a:p>
            <a:pPr>
              <a:defRPr/>
            </a:pPr>
            <a:r>
              <a:rPr lang="en-US" dirty="0" smtClean="0">
                <a:latin typeface="+mn-lt"/>
              </a:rPr>
              <a:t>Definition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 smtClean="0">
                <a:latin typeface="+mn-lt"/>
              </a:rPr>
              <a:t>A deliverable-oriented grouping of project elements that organizes and defines the total work scope of the project.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 smtClean="0">
                <a:latin typeface="+mn-lt"/>
              </a:rPr>
              <a:t>Each descending level represents an increasingly detailed definition of the project work.</a:t>
            </a:r>
          </a:p>
          <a:p>
            <a:pPr>
              <a:defRPr/>
            </a:pPr>
            <a:r>
              <a:rPr lang="en-US" dirty="0" smtClean="0">
                <a:latin typeface="+mn-lt"/>
              </a:rPr>
              <a:t>Benefits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 smtClean="0">
                <a:latin typeface="+mn-lt"/>
              </a:rPr>
              <a:t>Identifies only the work necessary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 smtClean="0">
                <a:latin typeface="+mn-lt"/>
              </a:rPr>
              <a:t>Provides a structure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 smtClean="0">
                <a:latin typeface="+mn-lt"/>
              </a:rPr>
              <a:t>Forces detailed planning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 smtClean="0">
                <a:latin typeface="+mn-lt"/>
              </a:rPr>
              <a:t>Clarifies roles</a:t>
            </a:r>
          </a:p>
        </p:txBody>
      </p:sp>
    </p:spTree>
    <p:extLst>
      <p:ext uri="{BB962C8B-B14F-4D97-AF65-F5344CB8AC3E}">
        <p14:creationId xmlns:p14="http://schemas.microsoft.com/office/powerpoint/2010/main" val="3492216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2403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latin typeface="+mn-lt"/>
              </a:rPr>
              <a:t>Developing Body of Work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81000" y="1432878"/>
            <a:ext cx="8382000" cy="48768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en-US" sz="2500" dirty="0" smtClean="0">
                <a:latin typeface="+mn-lt"/>
              </a:rPr>
              <a:t>Input</a:t>
            </a:r>
          </a:p>
          <a:p>
            <a:pPr lvl="1">
              <a:lnSpc>
                <a:spcPct val="80000"/>
              </a:lnSpc>
              <a:buFont typeface="Arial" charset="0"/>
              <a:buChar char="–"/>
              <a:defRPr/>
            </a:pPr>
            <a:r>
              <a:rPr lang="en-US" altLang="en-US" sz="2200" dirty="0">
                <a:latin typeface="+mn-lt"/>
              </a:rPr>
              <a:t>Work with your team </a:t>
            </a:r>
          </a:p>
          <a:p>
            <a:pPr lvl="1">
              <a:lnSpc>
                <a:spcPct val="80000"/>
              </a:lnSpc>
              <a:buFont typeface="Arial" charset="0"/>
              <a:buChar char="–"/>
              <a:defRPr/>
            </a:pPr>
            <a:r>
              <a:rPr lang="en-US" altLang="en-US" sz="2200" dirty="0">
                <a:latin typeface="+mn-lt"/>
              </a:rPr>
              <a:t>Understand the purpose of your project</a:t>
            </a:r>
          </a:p>
          <a:p>
            <a:pPr>
              <a:defRPr/>
            </a:pPr>
            <a:r>
              <a:rPr lang="en-US" altLang="en-US" sz="2500" dirty="0">
                <a:latin typeface="+mn-lt"/>
              </a:rPr>
              <a:t>Definition</a:t>
            </a:r>
          </a:p>
          <a:p>
            <a:pPr lvl="1">
              <a:lnSpc>
                <a:spcPct val="80000"/>
              </a:lnSpc>
              <a:buFont typeface="Arial" charset="0"/>
              <a:buChar char="–"/>
              <a:defRPr/>
            </a:pPr>
            <a:r>
              <a:rPr lang="en-US" altLang="en-US" sz="2200" dirty="0">
                <a:latin typeface="+mn-lt"/>
              </a:rPr>
              <a:t>Establish the major breakout segments of the work</a:t>
            </a:r>
          </a:p>
          <a:p>
            <a:pPr lvl="1">
              <a:lnSpc>
                <a:spcPct val="80000"/>
              </a:lnSpc>
              <a:buFont typeface="Arial" charset="0"/>
              <a:buChar char="–"/>
              <a:defRPr/>
            </a:pPr>
            <a:r>
              <a:rPr lang="en-US" altLang="en-US" sz="2200" dirty="0">
                <a:latin typeface="+mn-lt"/>
              </a:rPr>
              <a:t>Break down large pieces into the next level of components</a:t>
            </a:r>
          </a:p>
          <a:p>
            <a:pPr lvl="1">
              <a:lnSpc>
                <a:spcPct val="80000"/>
              </a:lnSpc>
              <a:buFont typeface="Arial" charset="0"/>
              <a:buChar char="–"/>
              <a:defRPr/>
            </a:pPr>
            <a:r>
              <a:rPr lang="en-US" altLang="en-US" sz="2200" dirty="0">
                <a:latin typeface="+mn-lt"/>
              </a:rPr>
              <a:t>Break down each component into subcomponents</a:t>
            </a:r>
          </a:p>
          <a:p>
            <a:pPr lvl="1">
              <a:lnSpc>
                <a:spcPct val="80000"/>
              </a:lnSpc>
              <a:buFont typeface="Arial" charset="0"/>
              <a:buChar char="–"/>
              <a:defRPr/>
            </a:pPr>
            <a:r>
              <a:rPr lang="en-US" altLang="en-US" sz="2200" dirty="0">
                <a:latin typeface="+mn-lt"/>
              </a:rPr>
              <a:t>Continue down to the level where you will assign and monitor project work</a:t>
            </a:r>
          </a:p>
          <a:p>
            <a:pPr>
              <a:defRPr/>
            </a:pPr>
            <a:r>
              <a:rPr lang="en-US" altLang="en-US" sz="2500" dirty="0">
                <a:latin typeface="+mn-lt"/>
              </a:rPr>
              <a:t>Thing to Consider</a:t>
            </a:r>
          </a:p>
          <a:p>
            <a:pPr lvl="1">
              <a:lnSpc>
                <a:spcPct val="80000"/>
              </a:lnSpc>
              <a:buFont typeface="Arial" charset="0"/>
              <a:buChar char="–"/>
              <a:defRPr/>
            </a:pPr>
            <a:r>
              <a:rPr lang="en-US" altLang="en-US" sz="2200" dirty="0">
                <a:latin typeface="+mn-lt"/>
              </a:rPr>
              <a:t>Hold review session with core project team, client and other key stakeholders to gain buy-in and identify missing items</a:t>
            </a:r>
          </a:p>
          <a:p>
            <a:pPr lvl="1">
              <a:lnSpc>
                <a:spcPct val="80000"/>
              </a:lnSpc>
              <a:buFont typeface="Arial" charset="0"/>
              <a:buChar char="–"/>
              <a:defRPr/>
            </a:pPr>
            <a:r>
              <a:rPr lang="en-US" altLang="en-US" sz="2200" dirty="0">
                <a:latin typeface="+mn-lt"/>
              </a:rPr>
              <a:t>As the project manager, don’t do this task alone</a:t>
            </a:r>
          </a:p>
        </p:txBody>
      </p:sp>
    </p:spTree>
    <p:extLst>
      <p:ext uri="{BB962C8B-B14F-4D97-AF65-F5344CB8AC3E}">
        <p14:creationId xmlns:p14="http://schemas.microsoft.com/office/powerpoint/2010/main" val="13926467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1963" y="376177"/>
            <a:ext cx="7980288" cy="685800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/>
              <a:t>Graphical Body of Work</a:t>
            </a:r>
          </a:p>
        </p:txBody>
      </p:sp>
      <p:graphicFrame>
        <p:nvGraphicFramePr>
          <p:cNvPr id="9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5568850"/>
              </p:ext>
            </p:extLst>
          </p:nvPr>
        </p:nvGraphicFramePr>
        <p:xfrm>
          <a:off x="461963" y="1646499"/>
          <a:ext cx="8474974" cy="388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" name="Visio" r:id="rId3" imgW="9642076" imgH="4641455" progId="Visio.Drawing.11">
                  <p:embed/>
                </p:oleObj>
              </mc:Choice>
              <mc:Fallback>
                <p:oleObj name="Visio" r:id="rId3" imgW="9642076" imgH="4641455" progId="Visio.Drawing.11">
                  <p:embed/>
                  <p:pic>
                    <p:nvPicPr>
                      <p:cNvPr id="102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963" y="1646499"/>
                        <a:ext cx="8474974" cy="388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54876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09786"/>
          </a:xfrm>
        </p:spPr>
        <p:txBody>
          <a:bodyPr/>
          <a:lstStyle/>
          <a:p>
            <a:r>
              <a:rPr lang="en-US" altLang="en-US" dirty="0" smtClean="0">
                <a:latin typeface="+mn-lt"/>
              </a:rPr>
              <a:t>Scheduling Tools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6056" y="1295400"/>
            <a:ext cx="8156944" cy="4876800"/>
          </a:xfrm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altLang="en-US" sz="2500" dirty="0" smtClean="0">
                <a:latin typeface="+mn-lt"/>
              </a:rPr>
              <a:t>Common tools</a:t>
            </a:r>
            <a:endParaRPr lang="en-US" altLang="en-US" sz="2500" dirty="0">
              <a:latin typeface="+mn-lt"/>
            </a:endParaRPr>
          </a:p>
          <a:p>
            <a:pPr lvl="1">
              <a:lnSpc>
                <a:spcPct val="80000"/>
              </a:lnSpc>
              <a:buFont typeface="Arial" charset="0"/>
              <a:buChar char="–"/>
              <a:defRPr/>
            </a:pPr>
            <a:r>
              <a:rPr lang="en-US" altLang="en-US" sz="2000" dirty="0" smtClean="0">
                <a:latin typeface="+mn-lt"/>
              </a:rPr>
              <a:t>Gantt </a:t>
            </a:r>
            <a:r>
              <a:rPr lang="en-US" altLang="en-US" sz="2000" dirty="0">
                <a:latin typeface="+mn-lt"/>
              </a:rPr>
              <a:t>charts</a:t>
            </a:r>
          </a:p>
          <a:p>
            <a:pPr lvl="1">
              <a:lnSpc>
                <a:spcPct val="80000"/>
              </a:lnSpc>
              <a:buFont typeface="Arial" charset="0"/>
              <a:buChar char="–"/>
              <a:defRPr/>
            </a:pPr>
            <a:r>
              <a:rPr lang="en-US" altLang="en-US" sz="2000" dirty="0">
                <a:latin typeface="+mn-lt"/>
              </a:rPr>
              <a:t>Project calendars</a:t>
            </a:r>
          </a:p>
          <a:p>
            <a:pPr lvl="1">
              <a:lnSpc>
                <a:spcPct val="80000"/>
              </a:lnSpc>
              <a:buFont typeface="Arial" charset="0"/>
              <a:buChar char="–"/>
              <a:defRPr/>
            </a:pPr>
            <a:r>
              <a:rPr lang="en-US" altLang="en-US" sz="2000" dirty="0">
                <a:latin typeface="+mn-lt"/>
              </a:rPr>
              <a:t>Milestone charts</a:t>
            </a:r>
          </a:p>
          <a:p>
            <a:r>
              <a:rPr lang="en-US" altLang="en-US" sz="2500" dirty="0" smtClean="0">
                <a:latin typeface="+mn-lt"/>
              </a:rPr>
              <a:t>Pick the right one for your project and team</a:t>
            </a:r>
          </a:p>
        </p:txBody>
      </p:sp>
    </p:spTree>
    <p:extLst>
      <p:ext uri="{BB962C8B-B14F-4D97-AF65-F5344CB8AC3E}">
        <p14:creationId xmlns:p14="http://schemas.microsoft.com/office/powerpoint/2010/main" val="6814043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47708"/>
          </a:xfrm>
        </p:spPr>
        <p:txBody>
          <a:bodyPr>
            <a:normAutofit fontScale="90000"/>
          </a:bodyPr>
          <a:lstStyle/>
          <a:p>
            <a:r>
              <a:rPr lang="en-US" sz="4700" dirty="0" smtClean="0">
                <a:latin typeface="Calibri" panose="020F0502020204030204" pitchFamily="34" charset="0"/>
                <a:cs typeface="Calibri" panose="020F0502020204030204" pitchFamily="34" charset="0"/>
              </a:rPr>
              <a:t>Gantt Charts</a:t>
            </a:r>
            <a:endParaRPr lang="en-US" sz="47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9" descr="Gantt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1025487"/>
            <a:ext cx="7549961" cy="5391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6" descr="drawing1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16084" y="4339420"/>
            <a:ext cx="7323116" cy="2139630"/>
          </a:xfrm>
        </p:spPr>
      </p:pic>
    </p:spTree>
    <p:extLst>
      <p:ext uri="{BB962C8B-B14F-4D97-AF65-F5344CB8AC3E}">
        <p14:creationId xmlns:p14="http://schemas.microsoft.com/office/powerpoint/2010/main" val="14227849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45899"/>
          </a:xfrm>
        </p:spPr>
        <p:txBody>
          <a:bodyPr>
            <a:normAutofit fontScale="90000"/>
          </a:bodyPr>
          <a:lstStyle/>
          <a:p>
            <a:r>
              <a:rPr lang="en-US" sz="4700" dirty="0" smtClean="0">
                <a:latin typeface="+mn-lt"/>
              </a:rPr>
              <a:t>Calendars</a:t>
            </a:r>
            <a:endParaRPr lang="en-US" sz="4700" dirty="0">
              <a:latin typeface="+mn-lt"/>
            </a:endParaRPr>
          </a:p>
        </p:txBody>
      </p:sp>
      <p:pic>
        <p:nvPicPr>
          <p:cNvPr id="5" name="Content Placeholder 6" descr="CalendarMonthlyOutlook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2960" y="1086234"/>
            <a:ext cx="7238080" cy="5101841"/>
          </a:xfrm>
        </p:spPr>
      </p:pic>
    </p:spTree>
    <p:extLst>
      <p:ext uri="{BB962C8B-B14F-4D97-AF65-F5344CB8AC3E}">
        <p14:creationId xmlns:p14="http://schemas.microsoft.com/office/powerpoint/2010/main" val="23564818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4157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+mn-lt"/>
              </a:rPr>
              <a:t>Milestones</a:t>
            </a:r>
            <a:endParaRPr lang="en-US" dirty="0">
              <a:latin typeface="+mn-lt"/>
            </a:endParaRPr>
          </a:p>
        </p:txBody>
      </p:sp>
      <p:pic>
        <p:nvPicPr>
          <p:cNvPr id="5" name="Content Placeholder 6" descr="Sample%20Project%20Plan%20Milestone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799" y="990599"/>
            <a:ext cx="8429535" cy="2446071"/>
          </a:xfrm>
        </p:spPr>
      </p:pic>
      <p:pic>
        <p:nvPicPr>
          <p:cNvPr id="6" name="Picture 9" descr="mileston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656" y="3573727"/>
            <a:ext cx="5754687" cy="296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16769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700" dirty="0" smtClean="0">
                <a:latin typeface="+mn-lt"/>
              </a:rPr>
              <a:t>Key Messages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57200" y="1219200"/>
            <a:ext cx="83820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9" tIns="45710" rIns="91419" bIns="45710">
            <a:normAutofit/>
          </a:bodyPr>
          <a:lstStyle/>
          <a:p>
            <a:pPr marL="231775" lvl="2" indent="-231775">
              <a:lnSpc>
                <a:spcPct val="90000"/>
              </a:lnSpc>
              <a:spcAft>
                <a:spcPts val="1200"/>
              </a:spcAft>
              <a:buClr>
                <a:srgbClr val="4E4845"/>
              </a:buClr>
              <a:buFontTx/>
              <a:buChar char="•"/>
              <a:defRPr/>
            </a:pPr>
            <a:r>
              <a:rPr lang="en-US" sz="2600" dirty="0" smtClean="0">
                <a:solidFill>
                  <a:srgbClr val="4E4845"/>
                </a:solidFill>
                <a:cs typeface="Arial" charset="0"/>
              </a:rPr>
              <a:t>Don’t expect to know all the project </a:t>
            </a:r>
            <a:r>
              <a:rPr lang="en-US" sz="2600" dirty="0">
                <a:solidFill>
                  <a:srgbClr val="4E4845"/>
                </a:solidFill>
                <a:cs typeface="Arial" charset="0"/>
              </a:rPr>
              <a:t>details </a:t>
            </a:r>
            <a:r>
              <a:rPr lang="en-US" sz="2600" dirty="0" smtClean="0">
                <a:solidFill>
                  <a:srgbClr val="4E4845"/>
                </a:solidFill>
                <a:cs typeface="Arial" charset="0"/>
              </a:rPr>
              <a:t>at the beginning of the project. The further </a:t>
            </a:r>
            <a:r>
              <a:rPr lang="en-US" sz="2600" dirty="0">
                <a:solidFill>
                  <a:srgbClr val="4E4845"/>
                </a:solidFill>
                <a:cs typeface="Arial" charset="0"/>
              </a:rPr>
              <a:t>along </a:t>
            </a:r>
            <a:r>
              <a:rPr lang="en-US" sz="2600" dirty="0" smtClean="0">
                <a:solidFill>
                  <a:srgbClr val="4E4845"/>
                </a:solidFill>
                <a:cs typeface="Arial" charset="0"/>
              </a:rPr>
              <a:t>you </a:t>
            </a:r>
            <a:r>
              <a:rPr lang="en-US" sz="2600" dirty="0">
                <a:solidFill>
                  <a:srgbClr val="4E4845"/>
                </a:solidFill>
                <a:cs typeface="Arial" charset="0"/>
              </a:rPr>
              <a:t>are, the more you know about what it will take to </a:t>
            </a:r>
            <a:r>
              <a:rPr lang="en-US" sz="2600" dirty="0" smtClean="0">
                <a:solidFill>
                  <a:srgbClr val="4E4845"/>
                </a:solidFill>
                <a:cs typeface="Arial" charset="0"/>
              </a:rPr>
              <a:t>complete.</a:t>
            </a:r>
          </a:p>
          <a:p>
            <a:pPr marL="231775" lvl="2" indent="-231775">
              <a:lnSpc>
                <a:spcPct val="90000"/>
              </a:lnSpc>
              <a:spcAft>
                <a:spcPts val="1200"/>
              </a:spcAft>
              <a:buClr>
                <a:srgbClr val="4E4845"/>
              </a:buClr>
              <a:buFontTx/>
              <a:buChar char="•"/>
              <a:defRPr/>
            </a:pPr>
            <a:r>
              <a:rPr lang="en-US" sz="2600" dirty="0" smtClean="0">
                <a:solidFill>
                  <a:srgbClr val="4E4845"/>
                </a:solidFill>
                <a:cs typeface="Arial" charset="0"/>
              </a:rPr>
              <a:t>An estimate is a best guess</a:t>
            </a:r>
          </a:p>
          <a:p>
            <a:pPr marL="231775" lvl="2" indent="-231775">
              <a:lnSpc>
                <a:spcPct val="90000"/>
              </a:lnSpc>
              <a:spcAft>
                <a:spcPts val="1200"/>
              </a:spcAft>
              <a:buClr>
                <a:srgbClr val="4E4845"/>
              </a:buClr>
              <a:buFontTx/>
              <a:buChar char="•"/>
              <a:defRPr/>
            </a:pPr>
            <a:r>
              <a:rPr lang="en-US" sz="2600" dirty="0" smtClean="0">
                <a:solidFill>
                  <a:srgbClr val="4E4845"/>
                </a:solidFill>
                <a:cs typeface="Arial" charset="0"/>
              </a:rPr>
              <a:t>Pick the right scheduling tool for the type of project and project team</a:t>
            </a:r>
            <a:endParaRPr lang="en-US" sz="2600" dirty="0">
              <a:solidFill>
                <a:srgbClr val="4E4845"/>
              </a:solidFill>
              <a:cs typeface="Arial" charset="0"/>
            </a:endParaRPr>
          </a:p>
          <a:p>
            <a:pPr marL="231775" lvl="2" indent="-231775">
              <a:lnSpc>
                <a:spcPct val="90000"/>
              </a:lnSpc>
              <a:spcAft>
                <a:spcPts val="1200"/>
              </a:spcAft>
              <a:buClr>
                <a:srgbClr val="4E4845"/>
              </a:buClr>
              <a:buFontTx/>
              <a:buChar char="•"/>
              <a:defRPr/>
            </a:pPr>
            <a:endParaRPr lang="en-US" sz="2600" dirty="0">
              <a:solidFill>
                <a:srgbClr val="4E4845"/>
              </a:solidFill>
              <a:latin typeface="+mn-lt"/>
              <a:cs typeface="Arial" charset="0"/>
            </a:endParaRPr>
          </a:p>
          <a:p>
            <a:pPr marL="231775" indent="-231775">
              <a:lnSpc>
                <a:spcPct val="90000"/>
              </a:lnSpc>
              <a:spcAft>
                <a:spcPts val="1200"/>
              </a:spcAft>
              <a:buClr>
                <a:srgbClr val="4E4845"/>
              </a:buClr>
              <a:defRPr/>
            </a:pPr>
            <a:endParaRPr lang="en-US" kern="0" dirty="0">
              <a:solidFill>
                <a:srgbClr val="4E4845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12684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03689" y="2772711"/>
            <a:ext cx="38082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 smtClean="0">
                <a:solidFill>
                  <a:srgbClr val="555555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Identification and Prioritization 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 smtClean="0">
                <a:solidFill>
                  <a:srgbClr val="555555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Resolution and Monitoring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77440" y="1993391"/>
            <a:ext cx="3652513" cy="2414017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800" b="0" i="0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US" altLang="en-US" dirty="0" smtClean="0">
                <a:solidFill>
                  <a:schemeClr val="bg1"/>
                </a:solidFill>
                <a:latin typeface="+mn-lt"/>
              </a:rPr>
              <a:t>Resolving and Monitoring Issues</a:t>
            </a:r>
          </a:p>
        </p:txBody>
      </p:sp>
    </p:spTree>
    <p:extLst>
      <p:ext uri="{BB962C8B-B14F-4D97-AF65-F5344CB8AC3E}">
        <p14:creationId xmlns:p14="http://schemas.microsoft.com/office/powerpoint/2010/main" val="215626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96578" y="2212825"/>
            <a:ext cx="43847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 smtClean="0">
                <a:solidFill>
                  <a:srgbClr val="555555"/>
                </a:solidFill>
                <a:ea typeface="Calibri" panose="020F0502020204030204" pitchFamily="34" charset="0"/>
              </a:rPr>
              <a:t>Projects versus Operations</a:t>
            </a:r>
            <a:endParaRPr lang="en-US" sz="2400" dirty="0">
              <a:ea typeface="Calibri" panose="020F0502020204030204" pitchFamily="34" charset="0"/>
            </a:endParaRPr>
          </a:p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 smtClean="0">
                <a:solidFill>
                  <a:srgbClr val="555555"/>
                </a:solidFill>
                <a:ea typeface="Calibri" panose="020F0502020204030204" pitchFamily="34" charset="0"/>
              </a:rPr>
              <a:t>Project Management Defined</a:t>
            </a:r>
            <a:endParaRPr lang="en-US" sz="2400" dirty="0">
              <a:ea typeface="Calibri" panose="020F0502020204030204" pitchFamily="34" charset="0"/>
            </a:endParaRPr>
          </a:p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rgbClr val="555555"/>
                </a:solidFill>
                <a:ea typeface="Calibri" panose="020F0502020204030204" pitchFamily="34" charset="0"/>
              </a:rPr>
              <a:t>Value of Project Management</a:t>
            </a:r>
            <a:endParaRPr lang="en-US" sz="2400" dirty="0">
              <a:ea typeface="Calibri" panose="020F0502020204030204" pitchFamily="34" charset="0"/>
            </a:endParaRPr>
          </a:p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 smtClean="0">
                <a:solidFill>
                  <a:srgbClr val="555555"/>
                </a:solidFill>
                <a:ea typeface="Calibri" panose="020F0502020204030204" pitchFamily="34" charset="0"/>
              </a:rPr>
              <a:t>Programs and Portfolios</a:t>
            </a:r>
          </a:p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 smtClean="0">
                <a:solidFill>
                  <a:srgbClr val="555555"/>
                </a:solidFill>
                <a:ea typeface="Calibri" panose="020F0502020204030204" pitchFamily="34" charset="0"/>
              </a:rPr>
              <a:t>Triple </a:t>
            </a:r>
            <a:r>
              <a:rPr lang="en-US" dirty="0">
                <a:solidFill>
                  <a:srgbClr val="555555"/>
                </a:solidFill>
                <a:ea typeface="Calibri" panose="020F0502020204030204" pitchFamily="34" charset="0"/>
              </a:rPr>
              <a:t>constraint </a:t>
            </a:r>
            <a:endParaRPr lang="en-US" dirty="0" smtClean="0">
              <a:solidFill>
                <a:srgbClr val="555555"/>
              </a:solidFill>
              <a:ea typeface="Calibri" panose="020F0502020204030204" pitchFamily="34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699571" y="2113815"/>
            <a:ext cx="3453788" cy="1675349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800" b="0" i="0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US" altLang="en-US" dirty="0" smtClean="0">
                <a:solidFill>
                  <a:schemeClr val="bg1"/>
                </a:solidFill>
                <a:latin typeface="+mn-lt"/>
              </a:rPr>
              <a:t>Foundation Concepts</a:t>
            </a:r>
          </a:p>
        </p:txBody>
      </p:sp>
    </p:spTree>
    <p:extLst>
      <p:ext uri="{BB962C8B-B14F-4D97-AF65-F5344CB8AC3E}">
        <p14:creationId xmlns:p14="http://schemas.microsoft.com/office/powerpoint/2010/main" val="77062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184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Issue Management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987826"/>
              </p:ext>
            </p:extLst>
          </p:nvPr>
        </p:nvGraphicFramePr>
        <p:xfrm>
          <a:off x="549348" y="1088029"/>
          <a:ext cx="8045304" cy="4747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4494">
                  <a:extLst>
                    <a:ext uri="{9D8B030D-6E8A-4147-A177-3AD203B41FA5}">
                      <a16:colId xmlns:a16="http://schemas.microsoft.com/office/drawing/2014/main" val="946767694"/>
                    </a:ext>
                  </a:extLst>
                </a:gridCol>
                <a:gridCol w="6120810">
                  <a:extLst>
                    <a:ext uri="{9D8B030D-6E8A-4147-A177-3AD203B41FA5}">
                      <a16:colId xmlns:a16="http://schemas.microsoft.com/office/drawing/2014/main" val="133720142"/>
                    </a:ext>
                  </a:extLst>
                </a:gridCol>
              </a:tblGrid>
              <a:tr h="352760">
                <a:tc>
                  <a:txBody>
                    <a:bodyPr/>
                    <a:lstStyle/>
                    <a:p>
                      <a:r>
                        <a:rPr lang="en-US" dirty="0" smtClean="0"/>
                        <a:t>Step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243889"/>
                  </a:ext>
                </a:extLst>
              </a:tr>
              <a:tr h="1172712">
                <a:tc>
                  <a:txBody>
                    <a:bodyPr/>
                    <a:lstStyle/>
                    <a:p>
                      <a:pPr algn="l" fontAlgn="t"/>
                      <a:r>
                        <a:rPr lang="en-US" b="0">
                          <a:solidFill>
                            <a:schemeClr val="accent5"/>
                          </a:solidFill>
                          <a:effectLst/>
                        </a:rPr>
                        <a:t>1. Identification</a:t>
                      </a: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accent5"/>
                          </a:solidFill>
                          <a:effectLst/>
                        </a:rPr>
                        <a:t>Issues arise throughout the life-cycle of a project. </a:t>
                      </a:r>
                      <a:endParaRPr lang="en-US" b="0" dirty="0" smtClean="0">
                        <a:solidFill>
                          <a:schemeClr val="accent5"/>
                        </a:solidFill>
                        <a:effectLst/>
                      </a:endParaRPr>
                    </a:p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accent5"/>
                          </a:solidFill>
                          <a:effectLst/>
                        </a:rPr>
                        <a:t>It </a:t>
                      </a:r>
                      <a:r>
                        <a:rPr lang="en-US" b="0" dirty="0">
                          <a:solidFill>
                            <a:schemeClr val="accent5"/>
                          </a:solidFill>
                          <a:effectLst/>
                        </a:rPr>
                        <a:t>is the responsibility of project team members and stakeholders to identify issues that might negatively impact project outcomes. </a:t>
                      </a:r>
                      <a:endParaRPr lang="en-US" b="0" dirty="0" smtClean="0">
                        <a:solidFill>
                          <a:schemeClr val="accent5"/>
                        </a:solidFill>
                        <a:effectLst/>
                      </a:endParaRPr>
                    </a:p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accent5"/>
                          </a:solidFill>
                          <a:effectLst/>
                        </a:rPr>
                        <a:t>The </a:t>
                      </a:r>
                      <a:r>
                        <a:rPr lang="en-US" b="0" dirty="0">
                          <a:solidFill>
                            <a:schemeClr val="accent5"/>
                          </a:solidFill>
                          <a:effectLst/>
                        </a:rPr>
                        <a:t>project manager will include an agenda item during each project team meeting to discuss the status of known issues and to identify any new issues that might have materialized.</a:t>
                      </a:r>
                    </a:p>
                  </a:txBody>
                  <a:tcPr marL="95250" marR="95250" marT="66675" marB="66675"/>
                </a:tc>
                <a:extLst>
                  <a:ext uri="{0D108BD9-81ED-4DB2-BD59-A6C34878D82A}">
                    <a16:rowId xmlns:a16="http://schemas.microsoft.com/office/drawing/2014/main" val="1196991989"/>
                  </a:ext>
                </a:extLst>
              </a:tr>
              <a:tr h="1869293">
                <a:tc>
                  <a:txBody>
                    <a:bodyPr/>
                    <a:lstStyle/>
                    <a:p>
                      <a:pPr algn="l" fontAlgn="t"/>
                      <a:r>
                        <a:rPr lang="en-US" b="0">
                          <a:solidFill>
                            <a:schemeClr val="accent5"/>
                          </a:solidFill>
                          <a:effectLst/>
                        </a:rPr>
                        <a:t>2. Prioritization</a:t>
                      </a: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accent5"/>
                          </a:solidFill>
                          <a:effectLst/>
                        </a:rPr>
                        <a:t>Once an issue has been identified, the project team will work together to assign the issue a High, Medium, or Low priority. </a:t>
                      </a:r>
                      <a:endParaRPr lang="en-US" b="0" dirty="0" smtClean="0">
                        <a:solidFill>
                          <a:schemeClr val="accent5"/>
                        </a:solidFill>
                        <a:effectLst/>
                      </a:endParaRPr>
                    </a:p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accent5"/>
                          </a:solidFill>
                          <a:effectLst/>
                        </a:rPr>
                        <a:t>This </a:t>
                      </a:r>
                      <a:r>
                        <a:rPr lang="en-US" b="0" dirty="0">
                          <a:solidFill>
                            <a:schemeClr val="accent5"/>
                          </a:solidFill>
                          <a:effectLst/>
                        </a:rPr>
                        <a:t>priority rating will then be used to determine the order in which project team and stakeholder time and effort will be applied to solve the issue</a:t>
                      </a:r>
                      <a:r>
                        <a:rPr lang="en-US" b="0" dirty="0" smtClean="0">
                          <a:solidFill>
                            <a:schemeClr val="accent5"/>
                          </a:solidFill>
                          <a:effectLst/>
                        </a:rPr>
                        <a:t>.</a:t>
                      </a:r>
                    </a:p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accent5"/>
                          </a:solidFill>
                          <a:effectLst/>
                        </a:rPr>
                        <a:t>The </a:t>
                      </a:r>
                      <a:r>
                        <a:rPr lang="en-US" b="0" dirty="0">
                          <a:solidFill>
                            <a:schemeClr val="accent5"/>
                          </a:solidFill>
                          <a:effectLst/>
                        </a:rPr>
                        <a:t>Issue Priority will be recorded in the Issue </a:t>
                      </a:r>
                      <a:r>
                        <a:rPr lang="en-US" b="0" dirty="0" smtClean="0">
                          <a:solidFill>
                            <a:schemeClr val="accent5"/>
                          </a:solidFill>
                          <a:effectLst/>
                        </a:rPr>
                        <a:t>Log.</a:t>
                      </a:r>
                      <a:endParaRPr lang="en-US" b="0" dirty="0">
                        <a:solidFill>
                          <a:schemeClr val="accent5"/>
                        </a:solidFill>
                        <a:effectLst/>
                      </a:endParaRPr>
                    </a:p>
                  </a:txBody>
                  <a:tcPr marL="95250" marR="95250" marT="66675" marB="66675"/>
                </a:tc>
                <a:extLst>
                  <a:ext uri="{0D108BD9-81ED-4DB2-BD59-A6C34878D82A}">
                    <a16:rowId xmlns:a16="http://schemas.microsoft.com/office/drawing/2014/main" val="1100836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10844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184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Issue Management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578777"/>
              </p:ext>
            </p:extLst>
          </p:nvPr>
        </p:nvGraphicFramePr>
        <p:xfrm>
          <a:off x="549348" y="1088029"/>
          <a:ext cx="8045304" cy="5295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4494">
                  <a:extLst>
                    <a:ext uri="{9D8B030D-6E8A-4147-A177-3AD203B41FA5}">
                      <a16:colId xmlns:a16="http://schemas.microsoft.com/office/drawing/2014/main" val="946767694"/>
                    </a:ext>
                  </a:extLst>
                </a:gridCol>
                <a:gridCol w="6120810">
                  <a:extLst>
                    <a:ext uri="{9D8B030D-6E8A-4147-A177-3AD203B41FA5}">
                      <a16:colId xmlns:a16="http://schemas.microsoft.com/office/drawing/2014/main" val="133720142"/>
                    </a:ext>
                  </a:extLst>
                </a:gridCol>
              </a:tblGrid>
              <a:tr h="352760">
                <a:tc>
                  <a:txBody>
                    <a:bodyPr/>
                    <a:lstStyle/>
                    <a:p>
                      <a:r>
                        <a:rPr lang="en-US" dirty="0" smtClean="0"/>
                        <a:t>Step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243889"/>
                  </a:ext>
                </a:extLst>
              </a:tr>
              <a:tr h="1172712">
                <a:tc>
                  <a:txBody>
                    <a:bodyPr/>
                    <a:lstStyle/>
                    <a:p>
                      <a:pPr algn="l" fontAlgn="t"/>
                      <a:r>
                        <a:rPr lang="en-US" b="0">
                          <a:solidFill>
                            <a:schemeClr val="accent5"/>
                          </a:solidFill>
                          <a:effectLst/>
                        </a:rPr>
                        <a:t>3. Resolution</a:t>
                      </a: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accent5"/>
                          </a:solidFill>
                          <a:effectLst/>
                        </a:rPr>
                        <a:t>Each issue will also be assigned an Owner and a Target Date which will be added to the Issue </a:t>
                      </a:r>
                      <a:r>
                        <a:rPr lang="en-US" b="0" dirty="0" smtClean="0">
                          <a:solidFill>
                            <a:schemeClr val="accent5"/>
                          </a:solidFill>
                          <a:effectLst/>
                        </a:rPr>
                        <a:t>Log.</a:t>
                      </a:r>
                    </a:p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accent5"/>
                          </a:solidFill>
                          <a:effectLst/>
                        </a:rPr>
                        <a:t>The </a:t>
                      </a:r>
                      <a:r>
                        <a:rPr lang="en-US" b="0" dirty="0">
                          <a:solidFill>
                            <a:schemeClr val="accent5"/>
                          </a:solidFill>
                          <a:effectLst/>
                        </a:rPr>
                        <a:t>owner is the individual responsible for developing and managing the plan for resolving the issue on or before the target date. </a:t>
                      </a:r>
                      <a:endParaRPr lang="en-US" b="0" dirty="0" smtClean="0">
                        <a:solidFill>
                          <a:schemeClr val="accent5"/>
                        </a:solidFill>
                        <a:effectLst/>
                      </a:endParaRPr>
                    </a:p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accent5"/>
                          </a:solidFill>
                          <a:effectLst/>
                        </a:rPr>
                        <a:t>If </a:t>
                      </a:r>
                      <a:r>
                        <a:rPr lang="en-US" b="0" dirty="0">
                          <a:solidFill>
                            <a:schemeClr val="accent5"/>
                          </a:solidFill>
                          <a:effectLst/>
                        </a:rPr>
                        <a:t>the resolution plan requires significant effort, the project manager will also revise the project schedule to reflect the required activities.</a:t>
                      </a:r>
                    </a:p>
                  </a:txBody>
                  <a:tcPr marL="95250" marR="95250" marT="66675" marB="66675"/>
                </a:tc>
                <a:extLst>
                  <a:ext uri="{0D108BD9-81ED-4DB2-BD59-A6C34878D82A}">
                    <a16:rowId xmlns:a16="http://schemas.microsoft.com/office/drawing/2014/main" val="1196991989"/>
                  </a:ext>
                </a:extLst>
              </a:tr>
              <a:tr h="1869293">
                <a:tc>
                  <a:txBody>
                    <a:bodyPr/>
                    <a:lstStyle/>
                    <a:p>
                      <a:pPr algn="l" fontAlgn="t"/>
                      <a:r>
                        <a:rPr lang="en-US" b="0">
                          <a:solidFill>
                            <a:schemeClr val="accent5"/>
                          </a:solidFill>
                          <a:effectLst/>
                        </a:rPr>
                        <a:t>4. Monitoring</a:t>
                      </a: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accent5"/>
                          </a:solidFill>
                          <a:effectLst/>
                        </a:rPr>
                        <a:t>The status of each Open issue will be reviewed at each project team meeting. </a:t>
                      </a:r>
                      <a:endParaRPr lang="en-US" b="0" dirty="0" smtClean="0">
                        <a:solidFill>
                          <a:schemeClr val="accent5"/>
                        </a:solidFill>
                        <a:effectLst/>
                      </a:endParaRPr>
                    </a:p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accent5"/>
                          </a:solidFill>
                          <a:effectLst/>
                        </a:rPr>
                        <a:t>The </a:t>
                      </a:r>
                      <a:r>
                        <a:rPr lang="en-US" b="0" dirty="0">
                          <a:solidFill>
                            <a:schemeClr val="accent5"/>
                          </a:solidFill>
                          <a:effectLst/>
                        </a:rPr>
                        <a:t>issue Owner will be responsible for providing an update to the team with a summary entered in the Status column of the Issue Register. </a:t>
                      </a:r>
                      <a:endParaRPr lang="en-US" b="0" dirty="0" smtClean="0">
                        <a:solidFill>
                          <a:schemeClr val="accent5"/>
                        </a:solidFill>
                        <a:effectLst/>
                      </a:endParaRPr>
                    </a:p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accent5"/>
                          </a:solidFill>
                          <a:effectLst/>
                        </a:rPr>
                        <a:t>If </a:t>
                      </a:r>
                      <a:r>
                        <a:rPr lang="en-US" b="0" dirty="0">
                          <a:solidFill>
                            <a:schemeClr val="accent5"/>
                          </a:solidFill>
                          <a:effectLst/>
                        </a:rPr>
                        <a:t>an issue has been resolved, the Issue Status in the Issue </a:t>
                      </a:r>
                      <a:r>
                        <a:rPr lang="en-US" b="0" dirty="0" smtClean="0">
                          <a:solidFill>
                            <a:schemeClr val="accent5"/>
                          </a:solidFill>
                          <a:effectLst/>
                        </a:rPr>
                        <a:t>Log </a:t>
                      </a:r>
                      <a:r>
                        <a:rPr lang="en-US" b="0" dirty="0">
                          <a:solidFill>
                            <a:schemeClr val="accent5"/>
                          </a:solidFill>
                          <a:effectLst/>
                        </a:rPr>
                        <a:t>will be changed to Closed. </a:t>
                      </a:r>
                      <a:endParaRPr lang="en-US" b="0" dirty="0" smtClean="0">
                        <a:solidFill>
                          <a:schemeClr val="accent5"/>
                        </a:solidFill>
                        <a:effectLst/>
                      </a:endParaRPr>
                    </a:p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accent5"/>
                          </a:solidFill>
                          <a:effectLst/>
                        </a:rPr>
                        <a:t>All </a:t>
                      </a:r>
                      <a:r>
                        <a:rPr lang="en-US" b="0" dirty="0">
                          <a:solidFill>
                            <a:schemeClr val="accent5"/>
                          </a:solidFill>
                          <a:effectLst/>
                        </a:rPr>
                        <a:t>High priority, Open issues will be reviewed regularly with the project sponsor and the Steering Committee.</a:t>
                      </a:r>
                    </a:p>
                  </a:txBody>
                  <a:tcPr marL="95250" marR="95250" marT="66675" marB="66675"/>
                </a:tc>
                <a:extLst>
                  <a:ext uri="{0D108BD9-81ED-4DB2-BD59-A6C34878D82A}">
                    <a16:rowId xmlns:a16="http://schemas.microsoft.com/office/drawing/2014/main" val="1100836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38912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29953" y="270152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 smtClean="0">
                <a:solidFill>
                  <a:srgbClr val="555555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Key </a:t>
            </a:r>
            <a:r>
              <a:rPr lang="en-US" dirty="0">
                <a:solidFill>
                  <a:srgbClr val="555555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Risk Terminology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 smtClean="0">
                <a:solidFill>
                  <a:srgbClr val="555555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Risk Mitigation Planning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77440" y="1945367"/>
            <a:ext cx="3453788" cy="2314662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800" b="0" i="0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US" altLang="en-US" dirty="0" smtClean="0">
                <a:solidFill>
                  <a:schemeClr val="bg1"/>
                </a:solidFill>
                <a:latin typeface="+mn-lt"/>
              </a:rPr>
              <a:t>Planning and Managing Risk</a:t>
            </a:r>
          </a:p>
        </p:txBody>
      </p:sp>
    </p:spTree>
    <p:extLst>
      <p:ext uri="{BB962C8B-B14F-4D97-AF65-F5344CB8AC3E}">
        <p14:creationId xmlns:p14="http://schemas.microsoft.com/office/powerpoint/2010/main" val="18542157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 smtClean="0">
                <a:latin typeface="+mn-lt"/>
              </a:rPr>
              <a:t>Key Risk Terminology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75678"/>
            <a:ext cx="8382000" cy="5029200"/>
          </a:xfrm>
        </p:spPr>
        <p:txBody>
          <a:bodyPr>
            <a:normAutofit fontScale="85000" lnSpcReduction="20000"/>
          </a:bodyPr>
          <a:lstStyle/>
          <a:p>
            <a:pPr marL="233310" indent="-233310" eaLnBrk="1" hangingPunct="1">
              <a:buClr>
                <a:schemeClr val="bg2">
                  <a:lumMod val="50000"/>
                </a:schemeClr>
              </a:buClr>
              <a:defRPr/>
            </a:pPr>
            <a:r>
              <a:rPr lang="en-US" dirty="0" smtClean="0">
                <a:solidFill>
                  <a:schemeClr val="accent5"/>
                </a:solidFill>
                <a:latin typeface="+mn-lt"/>
              </a:rPr>
              <a:t>Risk</a:t>
            </a:r>
          </a:p>
          <a:p>
            <a:pPr marL="519060" lvl="1" indent="-233310" eaLnBrk="1" hangingPunct="1">
              <a:buClr>
                <a:schemeClr val="bg2">
                  <a:lumMod val="50000"/>
                </a:schemeClr>
              </a:buClr>
              <a:buFont typeface="Arial" charset="0"/>
              <a:buChar char="–"/>
              <a:defRPr/>
            </a:pPr>
            <a:r>
              <a:rPr lang="en-US" dirty="0" smtClean="0">
                <a:latin typeface="+mn-lt"/>
              </a:rPr>
              <a:t>Possible event that could endanger the planned course or goals of the project</a:t>
            </a:r>
          </a:p>
          <a:p>
            <a:pPr marL="519060" lvl="1" indent="-233310">
              <a:buClr>
                <a:schemeClr val="bg2">
                  <a:lumMod val="50000"/>
                </a:schemeClr>
              </a:buClr>
              <a:buFont typeface="Arial" charset="0"/>
              <a:buChar char="–"/>
              <a:defRPr/>
            </a:pPr>
            <a:r>
              <a:rPr lang="en-US" b="1" dirty="0">
                <a:solidFill>
                  <a:srgbClr val="0070C0"/>
                </a:solidFill>
                <a:latin typeface="+mn-lt"/>
              </a:rPr>
              <a:t>Example: </a:t>
            </a:r>
            <a:r>
              <a:rPr lang="en-US" dirty="0">
                <a:solidFill>
                  <a:schemeClr val="accent5"/>
                </a:solidFill>
                <a:latin typeface="+mn-lt"/>
              </a:rPr>
              <a:t>Computer lab computers are unstable</a:t>
            </a:r>
          </a:p>
          <a:p>
            <a:pPr>
              <a:defRPr/>
            </a:pPr>
            <a:r>
              <a:rPr lang="en-US" dirty="0" smtClean="0">
                <a:solidFill>
                  <a:schemeClr val="accent5"/>
                </a:solidFill>
                <a:latin typeface="+mn-lt"/>
              </a:rPr>
              <a:t>Issue</a:t>
            </a:r>
          </a:p>
          <a:p>
            <a:pPr marL="519060" lvl="1" indent="-233310">
              <a:buClr>
                <a:schemeClr val="bg2">
                  <a:lumMod val="50000"/>
                </a:schemeClr>
              </a:buClr>
              <a:buFont typeface="Arial" charset="0"/>
              <a:buChar char="–"/>
              <a:defRPr/>
            </a:pPr>
            <a:r>
              <a:rPr lang="en-US" dirty="0">
                <a:latin typeface="+mn-lt"/>
              </a:rPr>
              <a:t>Is a situation, problem, or an activity that has happened or is happening which impacts upon the approved Project Plan</a:t>
            </a:r>
          </a:p>
          <a:p>
            <a:pPr marL="519060" lvl="1" indent="-233310">
              <a:buClr>
                <a:schemeClr val="bg2">
                  <a:lumMod val="50000"/>
                </a:schemeClr>
              </a:buClr>
              <a:buFont typeface="Arial" charset="0"/>
              <a:buChar char="–"/>
              <a:defRPr/>
            </a:pPr>
            <a:r>
              <a:rPr lang="en-US" b="1" dirty="0">
                <a:solidFill>
                  <a:srgbClr val="0070C0"/>
                </a:solidFill>
                <a:latin typeface="+mn-lt"/>
              </a:rPr>
              <a:t>Example: </a:t>
            </a:r>
            <a:r>
              <a:rPr lang="en-US" dirty="0">
                <a:solidFill>
                  <a:schemeClr val="accent5"/>
                </a:solidFill>
                <a:latin typeface="+mn-lt"/>
              </a:rPr>
              <a:t>Computer lab computers are not working on day of testing</a:t>
            </a:r>
          </a:p>
          <a:p>
            <a:pPr marL="233310" indent="-233310" eaLnBrk="1" hangingPunct="1">
              <a:buClr>
                <a:schemeClr val="bg2">
                  <a:lumMod val="50000"/>
                </a:schemeClr>
              </a:buClr>
              <a:defRPr/>
            </a:pPr>
            <a:r>
              <a:rPr lang="en-US" dirty="0" smtClean="0">
                <a:solidFill>
                  <a:schemeClr val="accent5"/>
                </a:solidFill>
                <a:latin typeface="+mn-lt"/>
              </a:rPr>
              <a:t>Action</a:t>
            </a:r>
          </a:p>
          <a:p>
            <a:pPr marL="519060" lvl="1" indent="-233310">
              <a:buClr>
                <a:schemeClr val="bg2">
                  <a:lumMod val="50000"/>
                </a:schemeClr>
              </a:buClr>
              <a:buFont typeface="Arial" charset="0"/>
              <a:buChar char="–"/>
              <a:defRPr/>
            </a:pPr>
            <a:r>
              <a:rPr lang="en-US" dirty="0">
                <a:latin typeface="+mn-lt"/>
              </a:rPr>
              <a:t>Task that requires resolution</a:t>
            </a:r>
          </a:p>
          <a:p>
            <a:pPr marL="519060" lvl="1" indent="-233310" eaLnBrk="1" hangingPunct="1">
              <a:buClr>
                <a:schemeClr val="bg2">
                  <a:lumMod val="50000"/>
                </a:schemeClr>
              </a:buClr>
              <a:buFont typeface="Arial" charset="0"/>
              <a:buChar char="–"/>
              <a:defRPr/>
            </a:pPr>
            <a:r>
              <a:rPr lang="en-US" b="1" i="1" dirty="0" smtClean="0">
                <a:solidFill>
                  <a:srgbClr val="0070C0"/>
                </a:solidFill>
                <a:latin typeface="+mn-lt"/>
              </a:rPr>
              <a:t>Example: </a:t>
            </a:r>
            <a:r>
              <a:rPr lang="en-US" dirty="0" smtClean="0">
                <a:solidFill>
                  <a:schemeClr val="accent5"/>
                </a:solidFill>
                <a:latin typeface="+mn-lt"/>
              </a:rPr>
              <a:t>Contact computer lab technician to fix computer lab computers</a:t>
            </a:r>
          </a:p>
          <a:p>
            <a:pPr marL="519060" lvl="1" indent="-233310" eaLnBrk="1" hangingPunct="1">
              <a:buClr>
                <a:schemeClr val="bg2">
                  <a:lumMod val="50000"/>
                </a:schemeClr>
              </a:buClr>
              <a:buFont typeface="Arial" charset="0"/>
              <a:buChar char="–"/>
              <a:defRPr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pPr marL="233310" indent="-233310" eaLnBrk="1" hangingPunct="1">
              <a:buClr>
                <a:schemeClr val="bg2">
                  <a:lumMod val="50000"/>
                </a:schemeClr>
              </a:buClr>
              <a:defRPr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25062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18497"/>
          </a:xfrm>
        </p:spPr>
        <p:txBody>
          <a:bodyPr>
            <a:normAutofit fontScale="90000"/>
          </a:bodyPr>
          <a:lstStyle/>
          <a:p>
            <a:r>
              <a:rPr lang="en-US" dirty="0"/>
              <a:t>Risk Mitigation Planning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074973"/>
              </p:ext>
            </p:extLst>
          </p:nvPr>
        </p:nvGraphicFramePr>
        <p:xfrm>
          <a:off x="549348" y="1088029"/>
          <a:ext cx="8045304" cy="5298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4494">
                  <a:extLst>
                    <a:ext uri="{9D8B030D-6E8A-4147-A177-3AD203B41FA5}">
                      <a16:colId xmlns:a16="http://schemas.microsoft.com/office/drawing/2014/main" val="946767694"/>
                    </a:ext>
                  </a:extLst>
                </a:gridCol>
                <a:gridCol w="6120810">
                  <a:extLst>
                    <a:ext uri="{9D8B030D-6E8A-4147-A177-3AD203B41FA5}">
                      <a16:colId xmlns:a16="http://schemas.microsoft.com/office/drawing/2014/main" val="133720142"/>
                    </a:ext>
                  </a:extLst>
                </a:gridCol>
              </a:tblGrid>
              <a:tr h="352760">
                <a:tc>
                  <a:txBody>
                    <a:bodyPr/>
                    <a:lstStyle/>
                    <a:p>
                      <a:r>
                        <a:rPr lang="en-US" dirty="0" smtClean="0"/>
                        <a:t>Step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243889"/>
                  </a:ext>
                </a:extLst>
              </a:tr>
              <a:tr h="1172712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dirty="0" smtClean="0">
                          <a:solidFill>
                            <a:schemeClr val="accent5"/>
                          </a:solidFill>
                          <a:effectLst/>
                        </a:rPr>
                        <a:t>1. Identification</a:t>
                      </a:r>
                      <a:endParaRPr lang="en-US" sz="1800" b="1" dirty="0">
                        <a:solidFill>
                          <a:schemeClr val="accent5"/>
                        </a:solidFill>
                        <a:effectLst/>
                      </a:endParaRPr>
                    </a:p>
                  </a:txBody>
                  <a:tcPr marL="38272" marR="38272" marT="26790" marB="26790"/>
                </a:tc>
                <a:tc>
                  <a:txBody>
                    <a:bodyPr/>
                    <a:lstStyle/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accent5"/>
                          </a:solidFill>
                          <a:effectLst/>
                        </a:rPr>
                        <a:t>The project manager will facilitate </a:t>
                      </a:r>
                      <a:r>
                        <a:rPr lang="en-US" sz="1800" dirty="0" smtClean="0">
                          <a:solidFill>
                            <a:schemeClr val="accent5"/>
                          </a:solidFill>
                          <a:effectLst/>
                        </a:rPr>
                        <a:t>risk 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effectLst/>
                        </a:rPr>
                        <a:t>identification </a:t>
                      </a:r>
                      <a:r>
                        <a:rPr lang="en-US" sz="1800" dirty="0" smtClean="0">
                          <a:solidFill>
                            <a:schemeClr val="accent5"/>
                          </a:solidFill>
                          <a:effectLst/>
                        </a:rPr>
                        <a:t>meetings that</a:t>
                      </a:r>
                      <a:r>
                        <a:rPr lang="en-US" sz="1800" baseline="0" dirty="0" smtClean="0">
                          <a:solidFill>
                            <a:schemeClr val="accent5"/>
                          </a:solidFill>
                          <a:effectLst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chemeClr val="accent5"/>
                          </a:solidFill>
                          <a:effectLst/>
                        </a:rPr>
                        <a:t>include project 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effectLst/>
                        </a:rPr>
                        <a:t>team members and key stakeholders. </a:t>
                      </a:r>
                      <a:endParaRPr lang="en-US" sz="1800" dirty="0" smtClean="0">
                        <a:solidFill>
                          <a:schemeClr val="accent5"/>
                        </a:solidFill>
                        <a:effectLst/>
                      </a:endParaRPr>
                    </a:p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smtClean="0">
                          <a:solidFill>
                            <a:schemeClr val="accent5"/>
                          </a:solidFill>
                          <a:effectLst/>
                        </a:rPr>
                        <a:t>Identified 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effectLst/>
                        </a:rPr>
                        <a:t>risks will be captured in the Risk Register and posted to the project site.</a:t>
                      </a:r>
                    </a:p>
                  </a:txBody>
                  <a:tcPr marL="38272" marR="38272" marT="26790" marB="26790"/>
                </a:tc>
                <a:extLst>
                  <a:ext uri="{0D108BD9-81ED-4DB2-BD59-A6C34878D82A}">
                    <a16:rowId xmlns:a16="http://schemas.microsoft.com/office/drawing/2014/main" val="1196991989"/>
                  </a:ext>
                </a:extLst>
              </a:tr>
              <a:tr h="3759867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dirty="0" smtClean="0">
                          <a:solidFill>
                            <a:schemeClr val="accent5"/>
                          </a:solidFill>
                          <a:effectLst/>
                        </a:rPr>
                        <a:t>2. Ratings </a:t>
                      </a:r>
                      <a:r>
                        <a:rPr lang="en-US" sz="1800" b="1" dirty="0">
                          <a:solidFill>
                            <a:schemeClr val="accent5"/>
                          </a:solidFill>
                          <a:effectLst/>
                        </a:rPr>
                        <a:t>and Prioritization</a:t>
                      </a:r>
                    </a:p>
                  </a:txBody>
                  <a:tcPr marL="38272" marR="38272" marT="26790" marB="26790"/>
                </a:tc>
                <a:tc>
                  <a:txBody>
                    <a:bodyPr/>
                    <a:lstStyle/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smtClean="0">
                          <a:solidFill>
                            <a:schemeClr val="accent5"/>
                          </a:solidFill>
                          <a:effectLst/>
                        </a:rPr>
                        <a:t>Once 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effectLst/>
                        </a:rPr>
                        <a:t>risks are identified it is important to determine the </a:t>
                      </a:r>
                      <a:r>
                        <a:rPr lang="en-US" sz="1800" b="1" dirty="0">
                          <a:solidFill>
                            <a:schemeClr val="accent5"/>
                          </a:solidFill>
                          <a:effectLst/>
                        </a:rPr>
                        <a:t>probability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effectLst/>
                        </a:rPr>
                        <a:t> and</a:t>
                      </a:r>
                      <a:r>
                        <a:rPr lang="en-US" sz="1800" b="1" dirty="0">
                          <a:solidFill>
                            <a:schemeClr val="accent5"/>
                          </a:solidFill>
                          <a:effectLst/>
                        </a:rPr>
                        <a:t> impact 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effectLst/>
                        </a:rPr>
                        <a:t>of each risk in order to allow the project team to prioritize the risk avoidance and mitigation strategy.  </a:t>
                      </a:r>
                      <a:endParaRPr lang="en-US" sz="1800" dirty="0" smtClean="0">
                        <a:solidFill>
                          <a:schemeClr val="accent5"/>
                        </a:solidFill>
                        <a:effectLst/>
                      </a:endParaRPr>
                    </a:p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smtClean="0">
                          <a:solidFill>
                            <a:schemeClr val="accent5"/>
                          </a:solidFill>
                          <a:effectLst/>
                        </a:rPr>
                        <a:t>Risks 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effectLst/>
                        </a:rPr>
                        <a:t>which are more likely to occur and have a significant impact on the project will be the highest priority risks while those which are less likely or have a low impact will be a much lower priority. </a:t>
                      </a:r>
                      <a:endParaRPr lang="en-US" sz="1800" dirty="0" smtClean="0">
                        <a:solidFill>
                          <a:schemeClr val="accent5"/>
                        </a:solidFill>
                        <a:effectLst/>
                      </a:endParaRPr>
                    </a:p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smtClean="0">
                          <a:solidFill>
                            <a:schemeClr val="accent5"/>
                          </a:solidFill>
                          <a:effectLst/>
                        </a:rPr>
                        <a:t>As 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effectLst/>
                        </a:rPr>
                        <a:t>part of the Risk Identification meeting, the project team and stakeholders will also prioritize the identified risks based on impact and probability. </a:t>
                      </a:r>
                      <a:endParaRPr lang="en-US" sz="1800" dirty="0" smtClean="0">
                        <a:solidFill>
                          <a:schemeClr val="accent5"/>
                        </a:solidFill>
                        <a:effectLst/>
                      </a:endParaRPr>
                    </a:p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smtClean="0">
                          <a:solidFill>
                            <a:schemeClr val="accent5"/>
                          </a:solidFill>
                          <a:effectLst/>
                        </a:rPr>
                        <a:t>The 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effectLst/>
                        </a:rPr>
                        <a:t>impact and probability assessments for each risk will be recorded in the Risk Register</a:t>
                      </a:r>
                    </a:p>
                  </a:txBody>
                  <a:tcPr marL="38272" marR="38272" marT="26790" marB="26790"/>
                </a:tc>
                <a:extLst>
                  <a:ext uri="{0D108BD9-81ED-4DB2-BD59-A6C34878D82A}">
                    <a16:rowId xmlns:a16="http://schemas.microsoft.com/office/drawing/2014/main" val="1100836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1592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18497"/>
          </a:xfrm>
        </p:spPr>
        <p:txBody>
          <a:bodyPr>
            <a:normAutofit fontScale="90000"/>
          </a:bodyPr>
          <a:lstStyle/>
          <a:p>
            <a:r>
              <a:rPr lang="en-US" dirty="0"/>
              <a:t>Risk Mitigation Planning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671563"/>
              </p:ext>
            </p:extLst>
          </p:nvPr>
        </p:nvGraphicFramePr>
        <p:xfrm>
          <a:off x="457200" y="1170325"/>
          <a:ext cx="8045304" cy="2670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4494">
                  <a:extLst>
                    <a:ext uri="{9D8B030D-6E8A-4147-A177-3AD203B41FA5}">
                      <a16:colId xmlns:a16="http://schemas.microsoft.com/office/drawing/2014/main" val="946767694"/>
                    </a:ext>
                  </a:extLst>
                </a:gridCol>
                <a:gridCol w="6120810">
                  <a:extLst>
                    <a:ext uri="{9D8B030D-6E8A-4147-A177-3AD203B41FA5}">
                      <a16:colId xmlns:a16="http://schemas.microsoft.com/office/drawing/2014/main" val="133720142"/>
                    </a:ext>
                  </a:extLst>
                </a:gridCol>
              </a:tblGrid>
              <a:tr h="370459">
                <a:tc>
                  <a:txBody>
                    <a:bodyPr/>
                    <a:lstStyle/>
                    <a:p>
                      <a:r>
                        <a:rPr lang="en-US" dirty="0" smtClean="0"/>
                        <a:t>Step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243889"/>
                  </a:ext>
                </a:extLst>
              </a:tr>
              <a:tr h="2299696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dirty="0" smtClean="0">
                          <a:solidFill>
                            <a:schemeClr val="accent5"/>
                          </a:solidFill>
                          <a:effectLst/>
                        </a:rPr>
                        <a:t>3. Mitigation </a:t>
                      </a:r>
                      <a:r>
                        <a:rPr lang="en-US" sz="1800" b="1" dirty="0">
                          <a:solidFill>
                            <a:schemeClr val="accent5"/>
                          </a:solidFill>
                          <a:effectLst/>
                        </a:rPr>
                        <a:t>and Avoidance</a:t>
                      </a:r>
                    </a:p>
                  </a:txBody>
                  <a:tcPr marL="38272" marR="38272" marT="26790" marB="26790"/>
                </a:tc>
                <a:tc>
                  <a:txBody>
                    <a:bodyPr/>
                    <a:lstStyle/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smtClean="0">
                          <a:solidFill>
                            <a:schemeClr val="accent5"/>
                          </a:solidFill>
                          <a:effectLst/>
                        </a:rPr>
                        <a:t>Once 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effectLst/>
                        </a:rPr>
                        <a:t>risks have been prioritized, the team must determine how to address those risks which have the greatest potential probability and impact on the project. </a:t>
                      </a:r>
                      <a:endParaRPr lang="en-US" sz="1800" dirty="0" smtClean="0">
                        <a:solidFill>
                          <a:schemeClr val="accent5"/>
                        </a:solidFill>
                        <a:effectLst/>
                      </a:endParaRPr>
                    </a:p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smtClean="0">
                          <a:solidFill>
                            <a:schemeClr val="accent5"/>
                          </a:solidFill>
                          <a:effectLst/>
                        </a:rPr>
                        <a:t>Once 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effectLst/>
                        </a:rPr>
                        <a:t>the initial risk assessment has been completed, the project team will work together to </a:t>
                      </a:r>
                      <a:r>
                        <a:rPr lang="en-US" sz="1800" dirty="0" smtClean="0">
                          <a:solidFill>
                            <a:schemeClr val="accent5"/>
                          </a:solidFill>
                          <a:effectLst/>
                        </a:rPr>
                        <a:t>develop </a:t>
                      </a:r>
                      <a:r>
                        <a:rPr lang="en-US" sz="1800" b="1" dirty="0" smtClean="0">
                          <a:solidFill>
                            <a:schemeClr val="accent5"/>
                          </a:solidFill>
                          <a:effectLst/>
                        </a:rPr>
                        <a:t>risk responses </a:t>
                      </a:r>
                      <a:r>
                        <a:rPr lang="en-US" sz="1800" dirty="0" smtClean="0">
                          <a:solidFill>
                            <a:schemeClr val="accent5"/>
                          </a:solidFill>
                          <a:effectLst/>
                        </a:rPr>
                        <a:t>and</a:t>
                      </a:r>
                      <a:r>
                        <a:rPr lang="en-US" sz="1800" baseline="0" dirty="0" smtClean="0">
                          <a:solidFill>
                            <a:schemeClr val="accent5"/>
                          </a:solidFill>
                          <a:effectLst/>
                        </a:rPr>
                        <a:t> </a:t>
                      </a:r>
                      <a:r>
                        <a:rPr lang="en-US" sz="1800" b="1" dirty="0" smtClean="0">
                          <a:solidFill>
                            <a:schemeClr val="accent5"/>
                          </a:solidFill>
                          <a:effectLst/>
                        </a:rPr>
                        <a:t>mitigation </a:t>
                      </a:r>
                      <a:r>
                        <a:rPr lang="en-US" sz="1800" b="1" dirty="0">
                          <a:solidFill>
                            <a:schemeClr val="accent5"/>
                          </a:solidFill>
                          <a:effectLst/>
                        </a:rPr>
                        <a:t>strategies 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effectLst/>
                        </a:rPr>
                        <a:t>for each high priority risk. </a:t>
                      </a:r>
                      <a:endParaRPr lang="en-US" sz="1800" dirty="0" smtClean="0">
                        <a:solidFill>
                          <a:schemeClr val="accent5"/>
                        </a:solidFill>
                        <a:effectLst/>
                      </a:endParaRPr>
                    </a:p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smtClean="0">
                          <a:solidFill>
                            <a:schemeClr val="accent5"/>
                          </a:solidFill>
                          <a:effectLst/>
                        </a:rPr>
                        <a:t>These 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effectLst/>
                        </a:rPr>
                        <a:t>risk avoidance and mitigation strategies will be recorded in the project Risk Register.</a:t>
                      </a:r>
                    </a:p>
                  </a:txBody>
                  <a:tcPr marL="38272" marR="38272" marT="26790" marB="26790"/>
                </a:tc>
                <a:extLst>
                  <a:ext uri="{0D108BD9-81ED-4DB2-BD59-A6C34878D82A}">
                    <a16:rowId xmlns:a16="http://schemas.microsoft.com/office/drawing/2014/main" val="230799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96763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843330"/>
              </p:ext>
            </p:extLst>
          </p:nvPr>
        </p:nvGraphicFramePr>
        <p:xfrm>
          <a:off x="516904" y="1588369"/>
          <a:ext cx="8007482" cy="30618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6185">
                  <a:extLst>
                    <a:ext uri="{9D8B030D-6E8A-4147-A177-3AD203B41FA5}">
                      <a16:colId xmlns:a16="http://schemas.microsoft.com/office/drawing/2014/main" val="3965737813"/>
                    </a:ext>
                  </a:extLst>
                </a:gridCol>
                <a:gridCol w="5591297">
                  <a:extLst>
                    <a:ext uri="{9D8B030D-6E8A-4147-A177-3AD203B41FA5}">
                      <a16:colId xmlns:a16="http://schemas.microsoft.com/office/drawing/2014/main" val="41910402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Response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445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5"/>
                          </a:solidFill>
                        </a:rPr>
                        <a:t>Avoid</a:t>
                      </a:r>
                      <a:endParaRPr lang="en-US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risk is avoided by changing the project in someway to bypass the risk.</a:t>
                      </a:r>
                      <a:endParaRPr lang="en-US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882841"/>
                  </a:ext>
                </a:extLst>
              </a:tr>
              <a:tr h="399943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5"/>
                          </a:solidFill>
                        </a:rPr>
                        <a:t>Transfer</a:t>
                      </a:r>
                      <a:endParaRPr lang="en-US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Some or all of the risk is transferred to a third party.</a:t>
                      </a:r>
                      <a:endParaRPr lang="en-US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531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5"/>
                          </a:solidFill>
                        </a:rPr>
                        <a:t>Reduce</a:t>
                      </a:r>
                      <a:endParaRPr lang="en-US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Action is taken to reduce either the likelihood of the risk occurring or the impact that it will have.</a:t>
                      </a:r>
                      <a:endParaRPr lang="en-US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816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5"/>
                          </a:solidFill>
                        </a:rPr>
                        <a:t>Accept</a:t>
                      </a:r>
                      <a:endParaRPr lang="en-US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risk may be accepted perhaps because there is a low impact or likelihood.</a:t>
                      </a:r>
                      <a:endParaRPr lang="en-US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692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5"/>
                          </a:solidFill>
                        </a:rPr>
                        <a:t>Mitigation</a:t>
                      </a:r>
                      <a:endParaRPr lang="en-US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Here a plan is put in place to respond if the risk is realized</a:t>
                      </a:r>
                      <a:endParaRPr lang="en-US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1934902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 smtClean="0">
                <a:latin typeface="+mn-lt"/>
              </a:rPr>
              <a:t>Risk Response Terms</a:t>
            </a:r>
          </a:p>
        </p:txBody>
      </p:sp>
      <p:sp>
        <p:nvSpPr>
          <p:cNvPr id="4" name="Rectangle 3"/>
          <p:cNvSpPr/>
          <p:nvPr/>
        </p:nvSpPr>
        <p:spPr>
          <a:xfrm>
            <a:off x="489472" y="1090098"/>
            <a:ext cx="76944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fontAlgn="base">
              <a:spcBef>
                <a:spcPts val="0"/>
              </a:spcBef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en-US" sz="2400" dirty="0" smtClean="0">
                <a:solidFill>
                  <a:srgbClr val="555555"/>
                </a:solidFill>
                <a:ea typeface="Calibri" panose="020F0502020204030204" pitchFamily="34" charset="0"/>
              </a:rPr>
              <a:t>Things to think about when planning risk mitigations</a:t>
            </a:r>
            <a:endParaRPr lang="en-US" sz="3200" dirty="0">
              <a:effectLst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2919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18497"/>
          </a:xfrm>
        </p:spPr>
        <p:txBody>
          <a:bodyPr>
            <a:normAutofit fontScale="90000"/>
          </a:bodyPr>
          <a:lstStyle/>
          <a:p>
            <a:r>
              <a:rPr lang="en-US" dirty="0"/>
              <a:t>Risk Mitigation Planning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059627"/>
              </p:ext>
            </p:extLst>
          </p:nvPr>
        </p:nvGraphicFramePr>
        <p:xfrm>
          <a:off x="457200" y="1161181"/>
          <a:ext cx="8045304" cy="29536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4494">
                  <a:extLst>
                    <a:ext uri="{9D8B030D-6E8A-4147-A177-3AD203B41FA5}">
                      <a16:colId xmlns:a16="http://schemas.microsoft.com/office/drawing/2014/main" val="946767694"/>
                    </a:ext>
                  </a:extLst>
                </a:gridCol>
                <a:gridCol w="6120810">
                  <a:extLst>
                    <a:ext uri="{9D8B030D-6E8A-4147-A177-3AD203B41FA5}">
                      <a16:colId xmlns:a16="http://schemas.microsoft.com/office/drawing/2014/main" val="133720142"/>
                    </a:ext>
                  </a:extLst>
                </a:gridCol>
              </a:tblGrid>
              <a:tr h="370459">
                <a:tc>
                  <a:txBody>
                    <a:bodyPr/>
                    <a:lstStyle/>
                    <a:p>
                      <a:r>
                        <a:rPr lang="en-US" dirty="0" smtClean="0"/>
                        <a:t>Step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243889"/>
                  </a:ext>
                </a:extLst>
              </a:tr>
              <a:tr h="258316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dirty="0" smtClean="0">
                          <a:solidFill>
                            <a:schemeClr val="accent5"/>
                          </a:solidFill>
                          <a:effectLst/>
                        </a:rPr>
                        <a:t>4. Monitoring</a:t>
                      </a:r>
                      <a:endParaRPr lang="en-US" sz="1800" b="1" dirty="0">
                        <a:solidFill>
                          <a:schemeClr val="accent5"/>
                        </a:solidFill>
                        <a:effectLst/>
                      </a:endParaRPr>
                    </a:p>
                  </a:txBody>
                  <a:tcPr marL="38272" marR="38272" marT="26790" marB="26790"/>
                </a:tc>
                <a:tc>
                  <a:txBody>
                    <a:bodyPr/>
                    <a:lstStyle/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accent5"/>
                          </a:solidFill>
                          <a:effectLst/>
                        </a:rPr>
                        <a:t>The key to risk monitoring is to ensure that </a:t>
                      </a:r>
                      <a:r>
                        <a:rPr lang="en-US" sz="1800" dirty="0" smtClean="0">
                          <a:solidFill>
                            <a:schemeClr val="accent5"/>
                          </a:solidFill>
                          <a:effectLst/>
                        </a:rPr>
                        <a:t>it is continuous 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effectLst/>
                        </a:rPr>
                        <a:t>throughout the life of the project and includes the identification of </a:t>
                      </a:r>
                      <a:r>
                        <a:rPr lang="en-US" sz="1800" b="1" dirty="0">
                          <a:solidFill>
                            <a:schemeClr val="accent5"/>
                          </a:solidFill>
                          <a:effectLst/>
                        </a:rPr>
                        <a:t>trigger conditions </a:t>
                      </a:r>
                      <a:r>
                        <a:rPr lang="en-US" sz="1800" dirty="0" smtClean="0">
                          <a:solidFill>
                            <a:schemeClr val="accent5"/>
                          </a:solidFill>
                          <a:effectLst/>
                        </a:rPr>
                        <a:t>and thorough</a:t>
                      </a:r>
                      <a:r>
                        <a:rPr lang="en-US" sz="1800" baseline="0" dirty="0" smtClean="0">
                          <a:solidFill>
                            <a:schemeClr val="accent5"/>
                          </a:solidFill>
                          <a:effectLst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chemeClr val="accent5"/>
                          </a:solidFill>
                          <a:effectLst/>
                        </a:rPr>
                        <a:t>documentation 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effectLst/>
                        </a:rPr>
                        <a:t>of the process.  </a:t>
                      </a:r>
                      <a:endParaRPr lang="en-US" sz="1800" dirty="0" smtClean="0">
                        <a:solidFill>
                          <a:schemeClr val="accent5"/>
                        </a:solidFill>
                        <a:effectLst/>
                      </a:endParaRPr>
                    </a:p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smtClean="0">
                          <a:solidFill>
                            <a:schemeClr val="accent5"/>
                          </a:solidFill>
                          <a:effectLst/>
                        </a:rPr>
                        <a:t>Each 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effectLst/>
                        </a:rPr>
                        <a:t>risk will </a:t>
                      </a:r>
                      <a:r>
                        <a:rPr lang="en-US" sz="1800" dirty="0" smtClean="0">
                          <a:solidFill>
                            <a:schemeClr val="accent5"/>
                          </a:solidFill>
                          <a:effectLst/>
                        </a:rPr>
                        <a:t>be 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effectLst/>
                        </a:rPr>
                        <a:t>assigned a Risk Owner who will assume responsibility for managing and monitoring the individual risk throughout the project life-cycle. </a:t>
                      </a:r>
                      <a:endParaRPr lang="en-US" sz="1800" dirty="0" smtClean="0">
                        <a:solidFill>
                          <a:schemeClr val="accent5"/>
                        </a:solidFill>
                        <a:effectLst/>
                      </a:endParaRPr>
                    </a:p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smtClean="0">
                          <a:solidFill>
                            <a:schemeClr val="accent5"/>
                          </a:solidFill>
                          <a:effectLst/>
                        </a:rPr>
                        <a:t>High 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effectLst/>
                        </a:rPr>
                        <a:t>priority risks will be reviewed regularly with the project sponsor and the project steering committee.</a:t>
                      </a:r>
                    </a:p>
                  </a:txBody>
                  <a:tcPr marL="38272" marR="38272" marT="26790" marB="26790"/>
                </a:tc>
                <a:extLst>
                  <a:ext uri="{0D108BD9-81ED-4DB2-BD59-A6C34878D82A}">
                    <a16:rowId xmlns:a16="http://schemas.microsoft.com/office/drawing/2014/main" val="48532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38897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34906" y="2615161"/>
            <a:ext cx="43847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 smtClean="0">
                <a:solidFill>
                  <a:srgbClr val="555555"/>
                </a:solidFill>
                <a:ea typeface="Calibri" panose="020F0502020204030204" pitchFamily="34" charset="0"/>
              </a:rPr>
              <a:t>Definition</a:t>
            </a:r>
            <a:endParaRPr lang="en-US" sz="2400" dirty="0">
              <a:ea typeface="Calibri" panose="020F0502020204030204" pitchFamily="34" charset="0"/>
            </a:endParaRPr>
          </a:p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 smtClean="0">
                <a:solidFill>
                  <a:srgbClr val="555555"/>
                </a:solidFill>
                <a:ea typeface="Calibri" panose="020F0502020204030204" pitchFamily="34" charset="0"/>
              </a:rPr>
              <a:t>Value Functions</a:t>
            </a:r>
            <a:endParaRPr lang="en-US" dirty="0">
              <a:solidFill>
                <a:srgbClr val="555555"/>
              </a:solidFill>
              <a:ea typeface="Calibri" panose="020F0502020204030204" pitchFamily="34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827587" y="1949223"/>
            <a:ext cx="3597007" cy="2257017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800" b="0" i="0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US" altLang="en-US" dirty="0" smtClean="0">
                <a:solidFill>
                  <a:schemeClr val="bg1"/>
                </a:solidFill>
                <a:latin typeface="+mn-lt"/>
              </a:rPr>
              <a:t>Project Management Office</a:t>
            </a:r>
          </a:p>
        </p:txBody>
      </p:sp>
    </p:spTree>
    <p:extLst>
      <p:ext uri="{BB962C8B-B14F-4D97-AF65-F5344CB8AC3E}">
        <p14:creationId xmlns:p14="http://schemas.microsoft.com/office/powerpoint/2010/main" val="2787741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320278"/>
            <a:ext cx="7550145" cy="52180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b="0" i="0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4700" dirty="0" smtClean="0">
                <a:latin typeface="+mn-lt"/>
              </a:rPr>
              <a:t>What is a PMO?</a:t>
            </a:r>
            <a:endParaRPr lang="en-US" sz="4700" dirty="0">
              <a:latin typeface="+mn-lt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078395"/>
            <a:ext cx="8229600" cy="304191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Tx/>
              <a:buSzPct val="100000"/>
              <a:buFontTx/>
              <a:buBlip>
                <a:blip r:embed="rId2"/>
              </a:buBlip>
              <a:defRPr sz="3200" b="0" i="0" kern="1200">
                <a:solidFill>
                  <a:srgbClr val="124734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Tx/>
              <a:buSzPct val="100000"/>
              <a:buFontTx/>
              <a:buBlip>
                <a:blip r:embed="rId2"/>
              </a:buBlip>
              <a:defRPr sz="2800" b="0" i="0" kern="1200">
                <a:solidFill>
                  <a:srgbClr val="124734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Tx/>
              <a:buSzPct val="100000"/>
              <a:buFontTx/>
              <a:buBlip>
                <a:blip r:embed="rId2"/>
              </a:buBlip>
              <a:defRPr sz="2400" b="0" i="0" kern="1200">
                <a:solidFill>
                  <a:srgbClr val="124734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Tx/>
              <a:buSzPct val="100000"/>
              <a:buFontTx/>
              <a:buBlip>
                <a:blip r:embed="rId2"/>
              </a:buBlip>
              <a:defRPr sz="2000" b="0" i="0" kern="1200">
                <a:solidFill>
                  <a:srgbClr val="124734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Tx/>
              <a:buSzPct val="100000"/>
              <a:buFontTx/>
              <a:buBlip>
                <a:blip r:embed="rId2"/>
              </a:buBlip>
              <a:defRPr sz="2000" b="0" i="0" kern="1200">
                <a:solidFill>
                  <a:srgbClr val="124734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2600" dirty="0" smtClean="0">
                <a:latin typeface="+mn-lt"/>
              </a:rPr>
              <a:t>A </a:t>
            </a:r>
            <a:r>
              <a:rPr lang="en-US" sz="2600" dirty="0">
                <a:latin typeface="+mn-lt"/>
              </a:rPr>
              <a:t>project management office (PMO) is a centralized organization which: </a:t>
            </a:r>
          </a:p>
          <a:p>
            <a:pPr marL="919110" lvl="2" indent="-233310">
              <a:lnSpc>
                <a:spcPct val="90000"/>
              </a:lnSpc>
              <a:buFont typeface="Arial" charset="0"/>
              <a:buChar char="–"/>
              <a:defRPr/>
            </a:pPr>
            <a:r>
              <a:rPr lang="en-US" dirty="0">
                <a:latin typeface="+mn-lt"/>
              </a:rPr>
              <a:t>facilitates the selection, management and delivery of projects and programs</a:t>
            </a:r>
          </a:p>
          <a:p>
            <a:pPr marL="919110" lvl="2" indent="-233310">
              <a:lnSpc>
                <a:spcPct val="90000"/>
              </a:lnSpc>
              <a:buFont typeface="Arial" charset="0"/>
              <a:buChar char="–"/>
              <a:defRPr/>
            </a:pPr>
            <a:r>
              <a:rPr lang="en-US" dirty="0">
                <a:latin typeface="+mn-lt"/>
              </a:rPr>
              <a:t>strives to standardize and ensure consistency in the execution of projects</a:t>
            </a:r>
          </a:p>
          <a:p>
            <a:pPr>
              <a:lnSpc>
                <a:spcPct val="90000"/>
              </a:lnSpc>
            </a:pPr>
            <a:r>
              <a:rPr lang="en-US" altLang="en-US" sz="2600" dirty="0" smtClean="0">
                <a:latin typeface="+mn-lt"/>
              </a:rPr>
              <a:t>Will typically handle projects, programs and portfolios</a:t>
            </a:r>
            <a:endParaRPr lang="en-US" altLang="en-US" sz="2600" dirty="0">
              <a:latin typeface="+mn-lt"/>
            </a:endParaRPr>
          </a:p>
          <a:p>
            <a:endParaRPr lang="en-US" sz="1900" dirty="0" smtClean="0"/>
          </a:p>
        </p:txBody>
      </p:sp>
    </p:spTree>
    <p:extLst>
      <p:ext uri="{BB962C8B-B14F-4D97-AF65-F5344CB8AC3E}">
        <p14:creationId xmlns:p14="http://schemas.microsoft.com/office/powerpoint/2010/main" val="3968129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74639"/>
            <a:ext cx="8229600" cy="485526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>
                <a:latin typeface="+mn-lt"/>
              </a:rPr>
              <a:t>What is a project?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403952" y="1046602"/>
            <a:ext cx="8382000" cy="5168747"/>
          </a:xfrm>
        </p:spPr>
        <p:txBody>
          <a:bodyPr>
            <a:noAutofit/>
          </a:bodyPr>
          <a:lstStyle/>
          <a:p>
            <a:r>
              <a:rPr lang="en-US" sz="2000" i="1" dirty="0"/>
              <a:t>Project Management </a:t>
            </a:r>
            <a:r>
              <a:rPr lang="en-US" sz="2000" i="1" dirty="0" smtClean="0"/>
              <a:t>Institute definition</a:t>
            </a:r>
          </a:p>
          <a:p>
            <a:pPr lvl="1"/>
            <a:r>
              <a:rPr lang="en-US" sz="1600" dirty="0" smtClean="0">
                <a:latin typeface="+mn-lt"/>
              </a:rPr>
              <a:t>A</a:t>
            </a:r>
            <a:r>
              <a:rPr lang="en-US" sz="1600" dirty="0">
                <a:latin typeface="+mn-lt"/>
              </a:rPr>
              <a:t> </a:t>
            </a:r>
            <a:r>
              <a:rPr lang="en-US" sz="1600" b="1" dirty="0">
                <a:latin typeface="+mn-lt"/>
              </a:rPr>
              <a:t>project</a:t>
            </a:r>
            <a:r>
              <a:rPr lang="en-US" sz="1600" dirty="0">
                <a:latin typeface="+mn-lt"/>
              </a:rPr>
              <a:t> is a temporary endeavor, with a definite beginning and end, undertaken to create a unique product, service, or result. </a:t>
            </a:r>
            <a:r>
              <a:rPr lang="en-US" sz="1600" dirty="0" smtClean="0">
                <a:latin typeface="+mn-lt"/>
              </a:rPr>
              <a:t> </a:t>
            </a:r>
          </a:p>
          <a:p>
            <a:pPr lvl="2">
              <a:buFont typeface="Arial" charset="0"/>
              <a:buChar char="–"/>
              <a:defRPr/>
            </a:pPr>
            <a:r>
              <a:rPr lang="en-US" sz="1600" dirty="0">
                <a:latin typeface="+mn-lt"/>
              </a:rPr>
              <a:t>Temporary – has a start and an end </a:t>
            </a:r>
          </a:p>
          <a:p>
            <a:pPr lvl="2">
              <a:buFont typeface="Arial" charset="0"/>
              <a:buChar char="–"/>
              <a:defRPr/>
            </a:pPr>
            <a:r>
              <a:rPr lang="en-US" sz="1600" dirty="0">
                <a:latin typeface="+mn-lt"/>
              </a:rPr>
              <a:t>Unique – product, service or result, is different in some distinguishing way from other products, services or results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81996" y="5613238"/>
            <a:ext cx="7785932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i="1" dirty="0">
                <a:solidFill>
                  <a:schemeClr val="accent4">
                    <a:lumMod val="50000"/>
                  </a:schemeClr>
                </a:solidFill>
              </a:rPr>
              <a:t>These definitions are guidelines and if the work effort meets the project </a:t>
            </a:r>
            <a:r>
              <a:rPr lang="en-US" sz="2000" i="1" dirty="0" smtClean="0">
                <a:solidFill>
                  <a:schemeClr val="accent4">
                    <a:lumMod val="50000"/>
                  </a:schemeClr>
                </a:solidFill>
              </a:rPr>
              <a:t>characteristics </a:t>
            </a:r>
            <a:r>
              <a:rPr lang="en-US" sz="2000" i="1" dirty="0">
                <a:solidFill>
                  <a:schemeClr val="accent4">
                    <a:lumMod val="50000"/>
                  </a:schemeClr>
                </a:solidFill>
              </a:rPr>
              <a:t>you can most likely use project </a:t>
            </a:r>
            <a:r>
              <a:rPr lang="en-US" sz="2000" i="1" dirty="0" smtClean="0">
                <a:solidFill>
                  <a:schemeClr val="accent4">
                    <a:lumMod val="50000"/>
                  </a:schemeClr>
                </a:solidFill>
              </a:rPr>
              <a:t>management.</a:t>
            </a:r>
            <a:endParaRPr lang="en-US" sz="2000" i="1" dirty="0">
              <a:solidFill>
                <a:schemeClr val="accent4">
                  <a:lumMod val="50000"/>
                </a:schemeClr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071224"/>
              </p:ext>
            </p:extLst>
          </p:nvPr>
        </p:nvGraphicFramePr>
        <p:xfrm>
          <a:off x="865724" y="2898732"/>
          <a:ext cx="7702204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6860">
                  <a:extLst>
                    <a:ext uri="{9D8B030D-6E8A-4147-A177-3AD203B41FA5}">
                      <a16:colId xmlns:a16="http://schemas.microsoft.com/office/drawing/2014/main" val="2719638979"/>
                    </a:ext>
                  </a:extLst>
                </a:gridCol>
                <a:gridCol w="3895344">
                  <a:extLst>
                    <a:ext uri="{9D8B030D-6E8A-4147-A177-3AD203B41FA5}">
                      <a16:colId xmlns:a16="http://schemas.microsoft.com/office/drawing/2014/main" val="144579102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Characteristics</a:t>
                      </a:r>
                      <a:endParaRPr 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22838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accent5"/>
                          </a:solidFill>
                        </a:rPr>
                        <a:t>Projects</a:t>
                      </a:r>
                      <a:endParaRPr lang="en-US" sz="2000" b="1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accent5"/>
                          </a:solidFill>
                        </a:rPr>
                        <a:t>Routine/Operational Work</a:t>
                      </a:r>
                      <a:endParaRPr lang="en-US" sz="2000" b="1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1311070"/>
                  </a:ext>
                </a:extLst>
              </a:tr>
              <a:tr h="335143"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accent5"/>
                          </a:solidFill>
                          <a:latin typeface="+mn-lt"/>
                        </a:rPr>
                        <a:t>Defined beginning and end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accent5"/>
                          </a:solidFill>
                          <a:latin typeface="+mn-lt"/>
                        </a:rPr>
                        <a:t>Is repetitive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577419"/>
                  </a:ext>
                </a:extLst>
              </a:tr>
              <a:tr h="335143"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accent5"/>
                          </a:solidFill>
                          <a:latin typeface="+mn-lt"/>
                        </a:rPr>
                        <a:t>End results have specific goals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smtClean="0">
                          <a:solidFill>
                            <a:schemeClr val="accent5"/>
                          </a:solidFill>
                          <a:latin typeface="+mn-lt"/>
                        </a:rPr>
                        <a:t>Uses already established processes</a:t>
                      </a:r>
                      <a:endParaRPr lang="en-US" sz="18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227378"/>
                  </a:ext>
                </a:extLst>
              </a:tr>
              <a:tr h="335143">
                <a:tc>
                  <a:txBody>
                    <a:bodyPr/>
                    <a:lstStyle/>
                    <a:p>
                      <a:pPr marL="285750" lvl="0" indent="-285750" eaLnBrk="1" hangingPunct="1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1800" kern="1200" dirty="0" smtClean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Follows an organized approach to meeting deadlines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>
                          <a:solidFill>
                            <a:schemeClr val="accent5"/>
                          </a:solidFill>
                        </a:rPr>
                        <a:t>Maintaining a system or service</a:t>
                      </a:r>
                      <a:endParaRPr lang="en-US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886879"/>
                  </a:ext>
                </a:extLst>
              </a:tr>
              <a:tr h="335143"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accent5"/>
                          </a:solidFill>
                        </a:rPr>
                        <a:t>Result is handed off to operations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639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70696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687068" y="205838"/>
            <a:ext cx="6750480" cy="380138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b="0" i="0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4700" dirty="0" smtClean="0">
                <a:latin typeface="+mn-lt"/>
              </a:rPr>
              <a:t>University of Oregon PMO</a:t>
            </a:r>
            <a:endParaRPr lang="en-US" sz="4700" dirty="0">
              <a:latin typeface="+mn-lt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862243505"/>
              </p:ext>
            </p:extLst>
          </p:nvPr>
        </p:nvGraphicFramePr>
        <p:xfrm>
          <a:off x="453422" y="1706819"/>
          <a:ext cx="8396777" cy="4701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815878" y="903831"/>
            <a:ext cx="6221698" cy="74249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Tx/>
              <a:buSzPct val="100000"/>
              <a:buFontTx/>
              <a:buNone/>
              <a:defRPr sz="3200" b="0" i="0" kern="1200">
                <a:solidFill>
                  <a:schemeClr val="accent1"/>
                </a:solidFill>
                <a:latin typeface="Kievit Pro"/>
                <a:ea typeface="+mn-ea"/>
                <a:cs typeface="KievitPro-BoldItal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Tx/>
              <a:buSzPct val="100000"/>
              <a:buFontTx/>
              <a:buBlip>
                <a:blip r:embed="rId7"/>
              </a:buBlip>
              <a:defRPr sz="2800" b="0" i="0" kern="1200">
                <a:solidFill>
                  <a:schemeClr val="accent1"/>
                </a:solidFill>
                <a:latin typeface="Kievit Pro"/>
                <a:ea typeface="+mn-ea"/>
                <a:cs typeface="KievitPro-Bold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Tx/>
              <a:buSzPct val="100000"/>
              <a:buFontTx/>
              <a:buBlip>
                <a:blip r:embed="rId7"/>
              </a:buBlip>
              <a:defRPr sz="2400" b="0" i="0" kern="1200">
                <a:solidFill>
                  <a:schemeClr val="accent1"/>
                </a:solidFill>
                <a:latin typeface="Kievit Pro"/>
                <a:ea typeface="+mn-ea"/>
                <a:cs typeface="KievitPro-Bold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Tx/>
              <a:buSzPct val="100000"/>
              <a:buFontTx/>
              <a:buBlip>
                <a:blip r:embed="rId7"/>
              </a:buBlip>
              <a:defRPr sz="2000" b="0" i="0" kern="1200">
                <a:solidFill>
                  <a:schemeClr val="accent1"/>
                </a:solidFill>
                <a:latin typeface="Kievit Pro"/>
                <a:ea typeface="+mn-ea"/>
                <a:cs typeface="KievitPro-Bold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Tx/>
              <a:buSzPct val="100000"/>
              <a:buFontTx/>
              <a:buBlip>
                <a:blip r:embed="rId7"/>
              </a:buBlip>
              <a:defRPr sz="2000" b="0" i="0" kern="1200">
                <a:solidFill>
                  <a:schemeClr val="accent1"/>
                </a:solidFill>
                <a:latin typeface="Kievit Pro"/>
                <a:ea typeface="+mn-ea"/>
                <a:cs typeface="KievitPro-Bold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2000" dirty="0" smtClean="0"/>
              <a:t>Enhance the university’s ability </a:t>
            </a:r>
            <a:r>
              <a:rPr lang="en-US" altLang="en-US" sz="2000" dirty="0"/>
              <a:t>to </a:t>
            </a:r>
            <a:r>
              <a:rPr lang="en-US" altLang="en-US" sz="2000" dirty="0" smtClean="0"/>
              <a:t>deliver </a:t>
            </a:r>
            <a:r>
              <a:rPr lang="en-US" altLang="en-US" sz="2000" dirty="0"/>
              <a:t>projects on time and </a:t>
            </a:r>
            <a:r>
              <a:rPr lang="en-US" altLang="en-US" sz="2000" dirty="0" smtClean="0"/>
              <a:t>on budget </a:t>
            </a:r>
            <a:r>
              <a:rPr lang="en-US" altLang="en-US" sz="2000" dirty="0"/>
              <a:t>while improving </a:t>
            </a:r>
            <a:r>
              <a:rPr lang="en-US" altLang="en-US" sz="2000" dirty="0" smtClean="0"/>
              <a:t>overall project delivery quality. </a:t>
            </a:r>
            <a:endParaRPr lang="en-US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" y="250798"/>
            <a:ext cx="1161288" cy="116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574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 descr="Large confetti"/>
          <p:cNvSpPr txBox="1">
            <a:spLocks noChangeArrowheads="1"/>
          </p:cNvSpPr>
          <p:nvPr/>
        </p:nvSpPr>
        <p:spPr>
          <a:xfrm>
            <a:off x="457200" y="375222"/>
            <a:ext cx="8229600" cy="7860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b="0" i="0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4400" dirty="0" smtClean="0">
                <a:latin typeface="+mn-lt"/>
              </a:rPr>
              <a:t>PMO Value Functions – IS Specific</a:t>
            </a:r>
            <a:endParaRPr lang="en-US" altLang="en-US" sz="4400" dirty="0">
              <a:latin typeface="+mn-lt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0" y="1351134"/>
          <a:ext cx="8699863" cy="4423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018">
                  <a:extLst>
                    <a:ext uri="{9D8B030D-6E8A-4147-A177-3AD203B41FA5}">
                      <a16:colId xmlns:a16="http://schemas.microsoft.com/office/drawing/2014/main" val="805385892"/>
                    </a:ext>
                  </a:extLst>
                </a:gridCol>
                <a:gridCol w="2638039">
                  <a:extLst>
                    <a:ext uri="{9D8B030D-6E8A-4147-A177-3AD203B41FA5}">
                      <a16:colId xmlns:a16="http://schemas.microsoft.com/office/drawing/2014/main" val="580597289"/>
                    </a:ext>
                  </a:extLst>
                </a:gridCol>
                <a:gridCol w="2664823">
                  <a:extLst>
                    <a:ext uri="{9D8B030D-6E8A-4147-A177-3AD203B41FA5}">
                      <a16:colId xmlns:a16="http://schemas.microsoft.com/office/drawing/2014/main" val="406776413"/>
                    </a:ext>
                  </a:extLst>
                </a:gridCol>
                <a:gridCol w="2420983">
                  <a:extLst>
                    <a:ext uri="{9D8B030D-6E8A-4147-A177-3AD203B41FA5}">
                      <a16:colId xmlns:a16="http://schemas.microsoft.com/office/drawing/2014/main" val="3369059382"/>
                    </a:ext>
                  </a:extLst>
                </a:gridCol>
              </a:tblGrid>
              <a:tr h="13759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159127"/>
                  </a:ext>
                </a:extLst>
              </a:tr>
              <a:tr h="40347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accent5"/>
                          </a:solidFill>
                        </a:rPr>
                        <a:t>Function</a:t>
                      </a:r>
                      <a:endParaRPr lang="en-US" sz="1400" b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Planning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Prioritization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Delivery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141647"/>
                  </a:ext>
                </a:extLst>
              </a:tr>
              <a:tr h="120835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400" b="1" i="0" dirty="0" smtClean="0">
                          <a:solidFill>
                            <a:schemeClr val="accent5"/>
                          </a:solidFill>
                        </a:rPr>
                        <a:t>Value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400" i="0" dirty="0" smtClean="0">
                          <a:solidFill>
                            <a:schemeClr val="accent5"/>
                          </a:solidFill>
                        </a:rPr>
                        <a:t>Transmits common message, reduces confusion, simplifies &amp; improves consistency, improves communications, enables development of portfolio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72">
                        <a:alpha val="1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400" i="0" kern="1200" dirty="0" smtClean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Organizes and manages future requests, governs resource issues, integrates scheduling, streamlines project workflow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72">
                        <a:alpha val="1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400" i="0" kern="1200" dirty="0" smtClean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Reduces risk to projects, improves </a:t>
                      </a:r>
                      <a:r>
                        <a:rPr lang="en-US" altLang="en-US" sz="1400" i="0" dirty="0" smtClean="0">
                          <a:solidFill>
                            <a:schemeClr val="accent5"/>
                          </a:solidFill>
                        </a:rPr>
                        <a:t>compliance, </a:t>
                      </a:r>
                      <a:r>
                        <a:rPr lang="en-US" altLang="en-US" sz="1400" i="0" kern="1200" dirty="0" smtClean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assists</a:t>
                      </a:r>
                      <a:r>
                        <a:rPr lang="en-US" altLang="en-US" sz="1400" i="0" dirty="0" smtClean="0">
                          <a:solidFill>
                            <a:schemeClr val="accent5"/>
                          </a:solidFill>
                        </a:rPr>
                        <a:t> junior staff to become successful, contributes to project performance 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72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9547"/>
                  </a:ext>
                </a:extLst>
              </a:tr>
              <a:tr h="141949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accent5"/>
                          </a:solidFill>
                        </a:rPr>
                        <a:t>Tasks</a:t>
                      </a:r>
                      <a:endParaRPr lang="en-US" sz="1400" b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400" i="0" dirty="0" smtClean="0">
                          <a:solidFill>
                            <a:schemeClr val="accent5"/>
                          </a:solidFill>
                        </a:rPr>
                        <a:t>Facilitates communication </a:t>
                      </a:r>
                    </a:p>
                    <a:p>
                      <a:pPr marL="342900" lvl="0" indent="-342900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400" i="0" dirty="0" smtClean="0">
                          <a:solidFill>
                            <a:schemeClr val="accent5"/>
                          </a:solidFill>
                        </a:rPr>
                        <a:t>Oversees project work consistency &amp; completeness</a:t>
                      </a:r>
                    </a:p>
                    <a:p>
                      <a:pPr marL="342900" lvl="0" indent="-342900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400" i="0" dirty="0" smtClean="0">
                          <a:solidFill>
                            <a:schemeClr val="accent5"/>
                          </a:solidFill>
                        </a:rPr>
                        <a:t>A central point for requests </a:t>
                      </a:r>
                    </a:p>
                    <a:p>
                      <a:pPr marL="342900" lvl="0" indent="-342900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400" i="0" dirty="0" smtClean="0">
                          <a:solidFill>
                            <a:schemeClr val="accent5"/>
                          </a:solidFill>
                        </a:rPr>
                        <a:t>Provides broader sense of ‘what is going on’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1" indent="-285750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400" i="0" kern="1200" dirty="0" smtClean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Confirms portfolio allocations</a:t>
                      </a:r>
                    </a:p>
                    <a:p>
                      <a:pPr marL="285750" lvl="1" indent="-285750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400" i="0" kern="1200" dirty="0" smtClean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Aligns resources to organization objectives</a:t>
                      </a:r>
                    </a:p>
                    <a:p>
                      <a:pPr marL="285750" lvl="1" indent="-285750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400" i="0" kern="1200" dirty="0" smtClean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Reduces risk of working on too many projects simultaneously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400" dirty="0" smtClean="0">
                          <a:solidFill>
                            <a:schemeClr val="accent5"/>
                          </a:solidFill>
                        </a:rPr>
                        <a:t>Ensures projects are progressing</a:t>
                      </a:r>
                    </a:p>
                    <a:p>
                      <a:pPr marL="285750" lvl="0" indent="-285750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400" dirty="0" smtClean="0">
                          <a:solidFill>
                            <a:schemeClr val="accent5"/>
                          </a:solidFill>
                        </a:rPr>
                        <a:t>Validates risks and issues</a:t>
                      </a:r>
                    </a:p>
                    <a:p>
                      <a:pPr marL="285750" lvl="0" indent="-285750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400" dirty="0" smtClean="0">
                          <a:solidFill>
                            <a:schemeClr val="accent5"/>
                          </a:solidFill>
                        </a:rPr>
                        <a:t>Facilities problem resolution</a:t>
                      </a:r>
                    </a:p>
                    <a:p>
                      <a:pPr marL="285750" lvl="0" indent="-285750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400" dirty="0" smtClean="0">
                          <a:solidFill>
                            <a:schemeClr val="accent5"/>
                          </a:solidFill>
                        </a:rPr>
                        <a:t>Mentors and aids project team in execution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538728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275" y="1489165"/>
            <a:ext cx="1241098" cy="10956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895" y="1403388"/>
            <a:ext cx="1915268" cy="11791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889" y="1540625"/>
            <a:ext cx="1466442" cy="97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213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 descr="Large confetti"/>
          <p:cNvSpPr txBox="1">
            <a:spLocks noChangeArrowheads="1"/>
          </p:cNvSpPr>
          <p:nvPr/>
        </p:nvSpPr>
        <p:spPr>
          <a:xfrm>
            <a:off x="438912" y="360564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b="0" i="0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4000" dirty="0" smtClean="0">
                <a:latin typeface="+mn-lt"/>
              </a:rPr>
              <a:t>PMO Value Functions – Campus Wide</a:t>
            </a:r>
            <a:endParaRPr lang="en-US" altLang="en-US" sz="4000" dirty="0">
              <a:latin typeface="+mn-lt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045242"/>
              </p:ext>
            </p:extLst>
          </p:nvPr>
        </p:nvGraphicFramePr>
        <p:xfrm>
          <a:off x="73152" y="1223642"/>
          <a:ext cx="8348472" cy="4630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725">
                  <a:extLst>
                    <a:ext uri="{9D8B030D-6E8A-4147-A177-3AD203B41FA5}">
                      <a16:colId xmlns:a16="http://schemas.microsoft.com/office/drawing/2014/main" val="2252444603"/>
                    </a:ext>
                  </a:extLst>
                </a:gridCol>
                <a:gridCol w="3507567">
                  <a:extLst>
                    <a:ext uri="{9D8B030D-6E8A-4147-A177-3AD203B41FA5}">
                      <a16:colId xmlns:a16="http://schemas.microsoft.com/office/drawing/2014/main" val="2945421953"/>
                    </a:ext>
                  </a:extLst>
                </a:gridCol>
                <a:gridCol w="3543180">
                  <a:extLst>
                    <a:ext uri="{9D8B030D-6E8A-4147-A177-3AD203B41FA5}">
                      <a16:colId xmlns:a16="http://schemas.microsoft.com/office/drawing/2014/main" val="6965500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i="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647144"/>
                  </a:ext>
                </a:extLst>
              </a:tr>
              <a:tr h="1036321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i="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0473137"/>
                  </a:ext>
                </a:extLst>
              </a:tr>
              <a:tr h="42211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accent5"/>
                          </a:solidFill>
                        </a:rPr>
                        <a:t>Function</a:t>
                      </a:r>
                      <a:endParaRPr lang="en-US" sz="1400" b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Mentoring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Tools &amp; Best </a:t>
                      </a:r>
                      <a:r>
                        <a:rPr lang="en-US" sz="16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Practices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453688"/>
                  </a:ext>
                </a:extLst>
              </a:tr>
              <a:tr h="1246135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400" b="1" i="0" dirty="0" smtClean="0">
                          <a:solidFill>
                            <a:schemeClr val="accent5"/>
                          </a:solidFill>
                        </a:rPr>
                        <a:t>Value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Font typeface="Wingdings" panose="05000000000000000000" pitchFamily="2" charset="2"/>
                        <a:buNone/>
                      </a:pPr>
                      <a:r>
                        <a:rPr lang="en-US" altLang="en-US" sz="1400" i="0" dirty="0" smtClean="0">
                          <a:solidFill>
                            <a:schemeClr val="accent5"/>
                          </a:solidFill>
                        </a:rPr>
                        <a:t>Improves consistency of effort, contributes to professional development and project performance, promotes continuous process improvement</a:t>
                      </a:r>
                      <a:endParaRPr lang="en-US" altLang="en-US" sz="1400" i="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72">
                        <a:alpha val="1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Font typeface="Wingdings" panose="05000000000000000000" pitchFamily="2" charset="2"/>
                        <a:buNone/>
                      </a:pPr>
                      <a:r>
                        <a:rPr lang="en-US" altLang="en-US" sz="1400" i="0" dirty="0" smtClean="0">
                          <a:solidFill>
                            <a:schemeClr val="accent5"/>
                          </a:solidFill>
                        </a:rPr>
                        <a:t>Improves consistency, simplifies process workflows, contributes to project performance, promotes continuous process improvement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72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1190545"/>
                  </a:ext>
                </a:extLst>
              </a:tr>
              <a:tr h="156037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accent5"/>
                          </a:solidFill>
                        </a:rPr>
                        <a:t>Tasks</a:t>
                      </a:r>
                      <a:endParaRPr lang="en-US" sz="1400" b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400" dirty="0" smtClean="0">
                          <a:solidFill>
                            <a:schemeClr val="accent5"/>
                          </a:solidFill>
                        </a:rPr>
                        <a:t>Promotes Project Management practices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400" dirty="0" smtClean="0">
                          <a:solidFill>
                            <a:schemeClr val="accent5"/>
                          </a:solidFill>
                        </a:rPr>
                        <a:t>Provides training on roles and responsibilities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400" dirty="0" smtClean="0">
                          <a:solidFill>
                            <a:schemeClr val="accent5"/>
                          </a:solidFill>
                        </a:rPr>
                        <a:t>Assists in use of PM tools, templates</a:t>
                      </a:r>
                      <a:r>
                        <a:rPr lang="en-US" altLang="en-US" sz="1400" baseline="0" dirty="0" smtClean="0">
                          <a:solidFill>
                            <a:schemeClr val="accent5"/>
                          </a:solidFill>
                        </a:rPr>
                        <a:t> and </a:t>
                      </a:r>
                      <a:r>
                        <a:rPr lang="en-US" altLang="en-US" sz="1400" dirty="0" smtClean="0">
                          <a:solidFill>
                            <a:schemeClr val="accent5"/>
                          </a:solidFill>
                        </a:rPr>
                        <a:t>common language</a:t>
                      </a:r>
                      <a:endParaRPr lang="en-US" altLang="en-US" sz="14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400" i="0" dirty="0" smtClean="0">
                          <a:solidFill>
                            <a:schemeClr val="accent5"/>
                          </a:solidFill>
                        </a:rPr>
                        <a:t>Delivers best practices to PM practitioners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400" i="0" dirty="0" smtClean="0">
                          <a:solidFill>
                            <a:schemeClr val="accent5"/>
                          </a:solidFill>
                        </a:rPr>
                        <a:t>Promotes common language to reduce misunderstanding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400" i="0" dirty="0" smtClean="0">
                          <a:solidFill>
                            <a:schemeClr val="accent5"/>
                          </a:solidFill>
                        </a:rPr>
                        <a:t>Maintains document libraries</a:t>
                      </a:r>
                      <a:endParaRPr lang="en-US" altLang="en-US" sz="1400" i="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398072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673" y="1264357"/>
            <a:ext cx="1270531" cy="12705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292" y="1313609"/>
            <a:ext cx="1823356" cy="131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327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19656" y="541116"/>
            <a:ext cx="6943344" cy="838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>
                <a:latin typeface="+mn-lt"/>
              </a:rPr>
              <a:t>Project Management Office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54152" y="2002536"/>
            <a:ext cx="8382000" cy="4008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9" tIns="45710" rIns="91419" bIns="45710">
            <a:normAutofit/>
          </a:bodyPr>
          <a:lstStyle/>
          <a:p>
            <a:pPr marL="231775" lvl="2" indent="-231775">
              <a:lnSpc>
                <a:spcPct val="90000"/>
              </a:lnSpc>
              <a:spcAft>
                <a:spcPts val="1200"/>
              </a:spcAft>
              <a:buClr>
                <a:srgbClr val="4E4845"/>
              </a:buClr>
              <a:buFontTx/>
              <a:buChar char="•"/>
              <a:defRPr/>
            </a:pPr>
            <a:r>
              <a:rPr lang="en-US" sz="2600" dirty="0" smtClean="0">
                <a:solidFill>
                  <a:srgbClr val="4E4845"/>
                </a:solidFill>
                <a:cs typeface="Arial" charset="0"/>
                <a:hlinkClick r:id="rId2"/>
              </a:rPr>
              <a:t>itpmo@uoregon.edu</a:t>
            </a:r>
            <a:endParaRPr lang="en-US" sz="2600" dirty="0" smtClean="0">
              <a:solidFill>
                <a:srgbClr val="4E4845"/>
              </a:solidFill>
              <a:cs typeface="Arial" charset="0"/>
            </a:endParaRPr>
          </a:p>
          <a:p>
            <a:pPr marL="231775" lvl="2" indent="-231775">
              <a:lnSpc>
                <a:spcPct val="90000"/>
              </a:lnSpc>
              <a:spcAft>
                <a:spcPts val="1200"/>
              </a:spcAft>
              <a:buClr>
                <a:srgbClr val="4E4845"/>
              </a:buClr>
              <a:buFontTx/>
              <a:buChar char="•"/>
              <a:defRPr/>
            </a:pPr>
            <a:r>
              <a:rPr lang="en-US" sz="2600" dirty="0">
                <a:solidFill>
                  <a:srgbClr val="4E4845"/>
                </a:solidFill>
                <a:cs typeface="Arial" charset="0"/>
              </a:rPr>
              <a:t>x</a:t>
            </a:r>
            <a:endParaRPr lang="en-US" sz="2600" dirty="0" smtClean="0">
              <a:solidFill>
                <a:srgbClr val="4E4845"/>
              </a:solidFill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30" y="2566225"/>
            <a:ext cx="4942713" cy="15864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" y="379572"/>
            <a:ext cx="1161288" cy="116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023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013" y="2688228"/>
            <a:ext cx="5252485" cy="1143000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043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072" y="362773"/>
            <a:ext cx="8229600" cy="55162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+mn-lt"/>
              </a:rPr>
              <a:t>Activity: Pick the Project</a:t>
            </a:r>
            <a:endParaRPr lang="en-US" dirty="0">
              <a:latin typeface="+mn-lt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201571"/>
              </p:ext>
            </p:extLst>
          </p:nvPr>
        </p:nvGraphicFramePr>
        <p:xfrm>
          <a:off x="616944" y="1397000"/>
          <a:ext cx="8069856" cy="454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3003">
                  <a:extLst>
                    <a:ext uri="{9D8B030D-6E8A-4147-A177-3AD203B41FA5}">
                      <a16:colId xmlns:a16="http://schemas.microsoft.com/office/drawing/2014/main" val="2942250321"/>
                    </a:ext>
                  </a:extLst>
                </a:gridCol>
                <a:gridCol w="1536853">
                  <a:extLst>
                    <a:ext uri="{9D8B030D-6E8A-4147-A177-3AD203B41FA5}">
                      <a16:colId xmlns:a16="http://schemas.microsoft.com/office/drawing/2014/main" val="2076430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+mn-lt"/>
                        </a:rPr>
                        <a:t>Example</a:t>
                      </a:r>
                      <a:endParaRPr lang="en-US" sz="2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+mn-lt"/>
                        </a:rPr>
                        <a:t>Project</a:t>
                      </a:r>
                      <a:br>
                        <a:rPr lang="en-US" sz="2000" dirty="0" smtClean="0">
                          <a:latin typeface="+mn-lt"/>
                        </a:rPr>
                      </a:br>
                      <a:r>
                        <a:rPr lang="en-US" sz="2000" baseline="0" dirty="0" smtClean="0">
                          <a:latin typeface="+mn-lt"/>
                        </a:rPr>
                        <a:t>(Y or N)</a:t>
                      </a:r>
                      <a:endParaRPr lang="en-US" sz="2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63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rgbClr val="678BA8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+mn-lt"/>
                        </a:rPr>
                        <a:t>Responding to a customers request for information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5"/>
                        </a:solidFill>
                        <a:effectLst/>
                        <a:latin typeface="+mn-lt"/>
                      </a:endParaRPr>
                    </a:p>
                  </a:txBody>
                  <a:tcPr marL="137160" marR="137160" marT="137160" marB="137160" anchor="ctr" horzOverflow="overflow"/>
                </a:tc>
                <a:tc>
                  <a:txBody>
                    <a:bodyPr/>
                    <a:lstStyle/>
                    <a:p>
                      <a:endParaRPr lang="en-US" sz="20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5465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rgbClr val="678BA8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+mn-lt"/>
                        </a:rPr>
                        <a:t>Catering a corporate event</a:t>
                      </a:r>
                    </a:p>
                  </a:txBody>
                  <a:tcPr marL="137160" marR="137160" marT="137160" marB="137160" anchor="ctr" horzOverflow="overflow"/>
                </a:tc>
                <a:tc>
                  <a:txBody>
                    <a:bodyPr/>
                    <a:lstStyle/>
                    <a:p>
                      <a:endParaRPr lang="en-US" sz="20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175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rgbClr val="678BA8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+mn-lt"/>
                        </a:rPr>
                        <a:t>Meeting with an employee to discuss a new procedure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5"/>
                        </a:solidFill>
                        <a:effectLst/>
                        <a:latin typeface="+mn-lt"/>
                      </a:endParaRPr>
                    </a:p>
                  </a:txBody>
                  <a:tcPr marL="137160" marR="137160" marT="137160" marB="137160" anchor="ctr" horzOverflow="overflow"/>
                </a:tc>
                <a:tc>
                  <a:txBody>
                    <a:bodyPr/>
                    <a:lstStyle/>
                    <a:p>
                      <a:endParaRPr lang="en-US" sz="20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630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rgbClr val="678BA8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+mn-lt"/>
                        </a:rPr>
                        <a:t>Producing  the corporate annual report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5"/>
                        </a:solidFill>
                        <a:effectLst/>
                        <a:latin typeface="+mn-lt"/>
                      </a:endParaRPr>
                    </a:p>
                  </a:txBody>
                  <a:tcPr marL="137160" marR="137160" marT="137160" marB="137160" anchor="ctr" horzOverflow="overflow"/>
                </a:tc>
                <a:tc>
                  <a:txBody>
                    <a:bodyPr/>
                    <a:lstStyle/>
                    <a:p>
                      <a:endParaRPr lang="en-US" sz="20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249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rgbClr val="678BA8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+mn-lt"/>
                        </a:rPr>
                        <a:t>Hiring a sales team for a new office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5"/>
                        </a:solidFill>
                        <a:effectLst/>
                        <a:latin typeface="+mn-lt"/>
                      </a:endParaRPr>
                    </a:p>
                  </a:txBody>
                  <a:tcPr marL="137160" marR="137160" marT="137160" marB="137160" anchor="ctr" horzOverflow="overflow"/>
                </a:tc>
                <a:tc>
                  <a:txBody>
                    <a:bodyPr/>
                    <a:lstStyle/>
                    <a:p>
                      <a:endParaRPr lang="en-US" sz="20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025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rgbClr val="678BA8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+mn-lt"/>
                        </a:rPr>
                        <a:t>Writing and publishing a book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5"/>
                        </a:solidFill>
                        <a:effectLst/>
                        <a:latin typeface="+mn-lt"/>
                      </a:endParaRPr>
                    </a:p>
                  </a:txBody>
                  <a:tcPr marL="137160" marR="137160" marT="137160" marB="137160" anchor="ctr" horzOverflow="overflow"/>
                </a:tc>
                <a:tc>
                  <a:txBody>
                    <a:bodyPr/>
                    <a:lstStyle/>
                    <a:p>
                      <a:endParaRPr lang="en-US" sz="20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127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rgbClr val="678BA8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+mn-lt"/>
                        </a:rPr>
                        <a:t>Writing a progress update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5"/>
                        </a:solidFill>
                        <a:effectLst/>
                        <a:latin typeface="+mn-lt"/>
                      </a:endParaRPr>
                    </a:p>
                  </a:txBody>
                  <a:tcPr marL="137160" marR="137160" marT="137160" marB="137160" anchor="ctr" horzOverflow="overflow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179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322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944" y="384022"/>
            <a:ext cx="8229600" cy="55162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+mn-lt"/>
              </a:rPr>
              <a:t>Results: Pick the Project </a:t>
            </a:r>
            <a:endParaRPr lang="en-US" dirty="0">
              <a:latin typeface="+mn-lt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150119"/>
              </p:ext>
            </p:extLst>
          </p:nvPr>
        </p:nvGraphicFramePr>
        <p:xfrm>
          <a:off x="616944" y="1397000"/>
          <a:ext cx="8069856" cy="454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3003">
                  <a:extLst>
                    <a:ext uri="{9D8B030D-6E8A-4147-A177-3AD203B41FA5}">
                      <a16:colId xmlns:a16="http://schemas.microsoft.com/office/drawing/2014/main" val="2942250321"/>
                    </a:ext>
                  </a:extLst>
                </a:gridCol>
                <a:gridCol w="1536853">
                  <a:extLst>
                    <a:ext uri="{9D8B030D-6E8A-4147-A177-3AD203B41FA5}">
                      <a16:colId xmlns:a16="http://schemas.microsoft.com/office/drawing/2014/main" val="2076430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Example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Project</a:t>
                      </a:r>
                      <a:br>
                        <a:rPr lang="en-US" sz="2000" dirty="0" smtClean="0"/>
                      </a:br>
                      <a:r>
                        <a:rPr lang="en-US" sz="2000" baseline="0" dirty="0" smtClean="0"/>
                        <a:t>(Y or N)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63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rgbClr val="678BA8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</a:rPr>
                        <a:t>Responding to a customers request for information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5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37160" marR="137160" marT="137160" marB="137160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accent5"/>
                          </a:solidFill>
                        </a:rPr>
                        <a:t>N</a:t>
                      </a:r>
                      <a:endParaRPr lang="en-US" sz="2000" b="1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5465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rgbClr val="678BA8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+mn-lt"/>
                        </a:rPr>
                        <a:t>Catering a corporate event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5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37160" marR="137160" marT="137160" marB="137160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accent5"/>
                          </a:solidFill>
                        </a:rPr>
                        <a:t>Y</a:t>
                      </a:r>
                      <a:endParaRPr lang="en-US" sz="2000" b="1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175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rgbClr val="678BA8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</a:rPr>
                        <a:t>Meeting with an employee to discuss a new procedure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5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37160" marR="137160" marT="137160" marB="137160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accent5"/>
                          </a:solidFill>
                        </a:rPr>
                        <a:t>N</a:t>
                      </a:r>
                      <a:endParaRPr lang="en-US" sz="2000" b="1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630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rgbClr val="678BA8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</a:rPr>
                        <a:t>Producing the corporate annual report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5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37160" marR="137160" marT="137160" marB="137160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accent5"/>
                          </a:solidFill>
                        </a:rPr>
                        <a:t>N</a:t>
                      </a:r>
                      <a:endParaRPr lang="en-US" sz="2000" b="1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249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rgbClr val="678BA8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</a:rPr>
                        <a:t>Hiring a sales team for a new office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5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37160" marR="137160" marT="137160" marB="137160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accent5"/>
                          </a:solidFill>
                        </a:rPr>
                        <a:t>Y</a:t>
                      </a:r>
                      <a:endParaRPr lang="en-US" sz="2000" b="1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025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rgbClr val="678BA8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</a:rPr>
                        <a:t>Writing and publishing a book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5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37160" marR="137160" marT="137160" marB="137160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accent5"/>
                          </a:solidFill>
                        </a:rPr>
                        <a:t>Y</a:t>
                      </a:r>
                      <a:endParaRPr lang="en-US" sz="2000" b="1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127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rgbClr val="678BA8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</a:rPr>
                        <a:t>Writing a progress update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5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137160" marR="137160" marT="137160" marB="137160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accent5"/>
                          </a:solidFill>
                        </a:rPr>
                        <a:t>N</a:t>
                      </a:r>
                      <a:endParaRPr lang="en-US" sz="2000" b="1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179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341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 smtClean="0">
                <a:latin typeface="+mn-lt"/>
              </a:rPr>
              <a:t>What is project management?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33400" y="1417637"/>
            <a:ext cx="8382000" cy="3088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9" tIns="45710" rIns="91419" bIns="45710">
            <a:normAutofit/>
          </a:bodyPr>
          <a:lstStyle/>
          <a:p>
            <a:pPr marL="231775" indent="-231775">
              <a:lnSpc>
                <a:spcPct val="90000"/>
              </a:lnSpc>
              <a:spcAft>
                <a:spcPts val="1200"/>
              </a:spcAft>
              <a:buClr>
                <a:srgbClr val="4E4845"/>
              </a:buClr>
              <a:buFontTx/>
              <a:buChar char="•"/>
              <a:defRPr/>
            </a:pPr>
            <a:r>
              <a:rPr lang="en-US" sz="1900" kern="0" dirty="0">
                <a:solidFill>
                  <a:srgbClr val="4E4845"/>
                </a:solidFill>
                <a:latin typeface="+mn-lt"/>
                <a:cs typeface="+mn-cs"/>
              </a:rPr>
              <a:t>A Few Definitions:</a:t>
            </a:r>
          </a:p>
          <a:p>
            <a:pPr marL="517525" lvl="1" indent="-233363">
              <a:lnSpc>
                <a:spcPct val="90000"/>
              </a:lnSpc>
              <a:spcAft>
                <a:spcPts val="1000"/>
              </a:spcAft>
              <a:buClr>
                <a:srgbClr val="4E4845"/>
              </a:buClr>
              <a:buFont typeface="Arial" charset="0"/>
              <a:buChar char="–"/>
              <a:defRPr/>
            </a:pPr>
            <a:r>
              <a:rPr lang="en-US" sz="2200" kern="0" dirty="0">
                <a:solidFill>
                  <a:srgbClr val="4E4845"/>
                </a:solidFill>
                <a:latin typeface="+mn-lt"/>
                <a:cs typeface="Arial" charset="0"/>
              </a:rPr>
              <a:t>The discipline of planning, organizing, securing and managing resources to bring about the successful completion of specific project goals and objectives. </a:t>
            </a:r>
          </a:p>
          <a:p>
            <a:pPr marL="517525" lvl="1" indent="-233363">
              <a:lnSpc>
                <a:spcPct val="90000"/>
              </a:lnSpc>
              <a:spcAft>
                <a:spcPts val="1000"/>
              </a:spcAft>
              <a:buClr>
                <a:srgbClr val="4E4845"/>
              </a:buClr>
              <a:buFont typeface="Arial" charset="0"/>
              <a:buChar char="–"/>
              <a:defRPr/>
            </a:pPr>
            <a:r>
              <a:rPr lang="en-US" sz="2200" kern="0" dirty="0">
                <a:solidFill>
                  <a:srgbClr val="4E4845"/>
                </a:solidFill>
                <a:cs typeface="Arial" charset="0"/>
              </a:rPr>
              <a:t>The application of knowledge, skills, tools and techniques to accomplish projects effectively and </a:t>
            </a:r>
            <a:r>
              <a:rPr lang="en-US" sz="2200" kern="0" dirty="0" smtClean="0">
                <a:solidFill>
                  <a:srgbClr val="4E4845"/>
                </a:solidFill>
                <a:cs typeface="Arial" charset="0"/>
              </a:rPr>
              <a:t>efficiently.</a:t>
            </a:r>
            <a:endParaRPr lang="en-US" sz="2200" kern="0" dirty="0">
              <a:solidFill>
                <a:srgbClr val="4E4845"/>
              </a:solidFill>
              <a:cs typeface="Arial" charset="0"/>
            </a:endParaRPr>
          </a:p>
          <a:p>
            <a:pPr marL="517525" lvl="1" indent="-233363">
              <a:lnSpc>
                <a:spcPct val="90000"/>
              </a:lnSpc>
              <a:spcAft>
                <a:spcPts val="1000"/>
              </a:spcAft>
              <a:buClr>
                <a:srgbClr val="4E4845"/>
              </a:buClr>
              <a:buFont typeface="Arial" charset="0"/>
              <a:buChar char="–"/>
              <a:defRPr/>
            </a:pPr>
            <a:r>
              <a:rPr lang="en-US" sz="2200" kern="0" dirty="0" smtClean="0">
                <a:solidFill>
                  <a:srgbClr val="4E4845"/>
                </a:solidFill>
                <a:latin typeface="+mn-lt"/>
                <a:cs typeface="Arial" charset="0"/>
              </a:rPr>
              <a:t>A </a:t>
            </a:r>
            <a:r>
              <a:rPr lang="en-US" sz="2200" kern="0" dirty="0">
                <a:solidFill>
                  <a:srgbClr val="4E4845"/>
                </a:solidFill>
                <a:latin typeface="+mn-lt"/>
                <a:cs typeface="Arial" charset="0"/>
              </a:rPr>
              <a:t>combination skills, tools and techniques used to keep budget and schedule under control.</a:t>
            </a:r>
          </a:p>
          <a:p>
            <a:pPr marL="517525" lvl="1" indent="-233363">
              <a:lnSpc>
                <a:spcPct val="90000"/>
              </a:lnSpc>
              <a:spcAft>
                <a:spcPts val="1000"/>
              </a:spcAft>
              <a:buClr>
                <a:srgbClr val="4E4845"/>
              </a:buClr>
              <a:buFont typeface="Arial" charset="0"/>
              <a:buChar char="–"/>
              <a:defRPr/>
            </a:pPr>
            <a:endParaRPr lang="en-US" sz="2000" kern="0" dirty="0">
              <a:solidFill>
                <a:srgbClr val="4E4845"/>
              </a:solidFill>
              <a:latin typeface="+mn-lt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92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b="0" i="0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altLang="en-US" dirty="0" smtClean="0">
                <a:latin typeface="+mn-lt"/>
              </a:rPr>
              <a:t>Why use project management?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533400" y="1219200"/>
            <a:ext cx="8382000" cy="50292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Tx/>
              <a:buSzPct val="100000"/>
              <a:buFontTx/>
              <a:buBlip>
                <a:blip r:embed="rId2"/>
              </a:buBlip>
              <a:defRPr sz="3200" b="0" i="0" kern="1200">
                <a:solidFill>
                  <a:srgbClr val="124734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Tx/>
              <a:buSzPct val="100000"/>
              <a:buFontTx/>
              <a:buBlip>
                <a:blip r:embed="rId2"/>
              </a:buBlip>
              <a:defRPr sz="2800" b="0" i="0" kern="1200">
                <a:solidFill>
                  <a:srgbClr val="124734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Tx/>
              <a:buSzPct val="100000"/>
              <a:buFontTx/>
              <a:buBlip>
                <a:blip r:embed="rId2"/>
              </a:buBlip>
              <a:defRPr sz="2400" b="0" i="0" kern="1200">
                <a:solidFill>
                  <a:srgbClr val="124734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Tx/>
              <a:buSzPct val="100000"/>
              <a:buFontTx/>
              <a:buBlip>
                <a:blip r:embed="rId2"/>
              </a:buBlip>
              <a:defRPr sz="2000" b="0" i="0" kern="1200">
                <a:solidFill>
                  <a:srgbClr val="124734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Tx/>
              <a:buSzPct val="100000"/>
              <a:buFontTx/>
              <a:buBlip>
                <a:blip r:embed="rId2"/>
              </a:buBlip>
              <a:defRPr sz="2000" b="0" i="0" kern="1200">
                <a:solidFill>
                  <a:srgbClr val="124734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+mn-lt"/>
              </a:rPr>
              <a:t>To increase the delivery of projects on time, on budget and to our customers specifications.</a:t>
            </a:r>
          </a:p>
          <a:p>
            <a:r>
              <a:rPr lang="en-US" altLang="en-US" sz="2000" dirty="0" smtClean="0">
                <a:latin typeface="+mn-lt"/>
              </a:rPr>
              <a:t>Project management offers a way to avoid frustration of missed deadlines, unclear expectations and budget overruns by: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 smtClean="0">
                <a:latin typeface="+mn-lt"/>
              </a:rPr>
              <a:t>Clearing defining responsibilities for activities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 smtClean="0">
                <a:latin typeface="+mn-lt"/>
              </a:rPr>
              <a:t>Focusing resources on specific objectives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 smtClean="0">
                <a:latin typeface="+mn-lt"/>
              </a:rPr>
              <a:t>Providing a structure for communicating within and across organizational boundaries</a:t>
            </a:r>
          </a:p>
          <a:p>
            <a:pPr marL="457200" lvl="1" indent="0">
              <a:lnSpc>
                <a:spcPct val="80000"/>
              </a:lnSpc>
              <a:buFontTx/>
              <a:buNone/>
            </a:pPr>
            <a:endParaRPr lang="en-US" altLang="en-US" sz="1700" dirty="0" smtClean="0"/>
          </a:p>
        </p:txBody>
      </p:sp>
    </p:spTree>
    <p:extLst>
      <p:ext uri="{BB962C8B-B14F-4D97-AF65-F5344CB8AC3E}">
        <p14:creationId xmlns:p14="http://schemas.microsoft.com/office/powerpoint/2010/main" val="54548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Geo-white-Helvetica">
  <a:themeElements>
    <a:clrScheme name="UO Brand">
      <a:dk1>
        <a:srgbClr val="007935"/>
      </a:dk1>
      <a:lt1>
        <a:sysClr val="window" lastClr="FFFFFF"/>
      </a:lt1>
      <a:dk2>
        <a:srgbClr val="54565B"/>
      </a:dk2>
      <a:lt2>
        <a:srgbClr val="FEE123"/>
      </a:lt2>
      <a:accent1>
        <a:srgbClr val="124734"/>
      </a:accent1>
      <a:accent2>
        <a:srgbClr val="A8A8AA"/>
      </a:accent2>
      <a:accent3>
        <a:srgbClr val="E1D200"/>
      </a:accent3>
      <a:accent4>
        <a:srgbClr val="62A70F"/>
      </a:accent4>
      <a:accent5>
        <a:srgbClr val="000000"/>
      </a:accent5>
      <a:accent6>
        <a:srgbClr val="683025"/>
      </a:accent6>
      <a:hlink>
        <a:srgbClr val="00AEEF"/>
      </a:hlink>
      <a:folHlink>
        <a:srgbClr val="EC008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Geo-white-Helvetica</Template>
  <TotalTime>1350</TotalTime>
  <Words>3104</Words>
  <Application>Microsoft Office PowerPoint</Application>
  <PresentationFormat>On-screen Show (4:3)</PresentationFormat>
  <Paragraphs>556</Paragraphs>
  <Slides>54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Arial</vt:lpstr>
      <vt:lpstr>Calibri</vt:lpstr>
      <vt:lpstr>Helvetica</vt:lpstr>
      <vt:lpstr>Kievit Pro</vt:lpstr>
      <vt:lpstr>KievitPro-BoldItalic</vt:lpstr>
      <vt:lpstr>Symbol</vt:lpstr>
      <vt:lpstr>Wingdings</vt:lpstr>
      <vt:lpstr>Geo-white-Helvetica</vt:lpstr>
      <vt:lpstr>Visio</vt:lpstr>
      <vt:lpstr>Project Management Fundamentals</vt:lpstr>
      <vt:lpstr>PowerPoint Presentation</vt:lpstr>
      <vt:lpstr>Introductions</vt:lpstr>
      <vt:lpstr>PowerPoint Presentation</vt:lpstr>
      <vt:lpstr>What is a project?</vt:lpstr>
      <vt:lpstr>Activity: Pick the Project</vt:lpstr>
      <vt:lpstr>Results: Pick the Project </vt:lpstr>
      <vt:lpstr>What is project management?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Messages</vt:lpstr>
      <vt:lpstr>PowerPoint Presentation</vt:lpstr>
      <vt:lpstr>Project Lifecycles</vt:lpstr>
      <vt:lpstr>PowerPoint Presentation</vt:lpstr>
      <vt:lpstr>Sample Project Lifecycle</vt:lpstr>
      <vt:lpstr>PowerPoint Presentation</vt:lpstr>
      <vt:lpstr>PowerPoint Presentation</vt:lpstr>
      <vt:lpstr>Key Messages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Schedule</vt:lpstr>
      <vt:lpstr>Building a Schedule</vt:lpstr>
      <vt:lpstr>Developing Body of Work</vt:lpstr>
      <vt:lpstr>Graphical Body of Work</vt:lpstr>
      <vt:lpstr>Scheduling Tools</vt:lpstr>
      <vt:lpstr>Gantt Charts</vt:lpstr>
      <vt:lpstr>Calendars</vt:lpstr>
      <vt:lpstr>Milestones</vt:lpstr>
      <vt:lpstr>Key Messages</vt:lpstr>
      <vt:lpstr>PowerPoint Presentation</vt:lpstr>
      <vt:lpstr>Issue Management</vt:lpstr>
      <vt:lpstr>Issue Management</vt:lpstr>
      <vt:lpstr>PowerPoint Presentation</vt:lpstr>
      <vt:lpstr>Key Risk Terminology</vt:lpstr>
      <vt:lpstr>Risk Mitigation Planning</vt:lpstr>
      <vt:lpstr>Risk Mitigation Planning</vt:lpstr>
      <vt:lpstr>Risk Response Terms</vt:lpstr>
      <vt:lpstr>Risk Mitigation Planning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Management Office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Jill O'Dea</dc:creator>
  <cp:lastModifiedBy>Kim Catania</cp:lastModifiedBy>
  <cp:revision>157</cp:revision>
  <cp:lastPrinted>2019-01-29T22:51:05Z</cp:lastPrinted>
  <dcterms:created xsi:type="dcterms:W3CDTF">2018-08-21T15:43:14Z</dcterms:created>
  <dcterms:modified xsi:type="dcterms:W3CDTF">2019-02-01T15:27:42Z</dcterms:modified>
</cp:coreProperties>
</file>